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2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notesSlides/notesSlide15.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14.xml" ContentType="application/vnd.openxmlformats-officedocument.presentationml.slide+xml"/>
  <Override PartName="/ppt/embeddings/oleObject1.bin" ContentType="application/vnd.openxmlformats-officedocument.oleObject"/>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26.xml" ContentType="application/vnd.openxmlformats-officedocument.presentationml.notesSlide+xml"/>
  <Override PartName="/ppt/notesSlides/notesSlide12.xml" ContentType="application/vnd.openxmlformats-officedocument.presentationml.notesSlide+xml"/>
  <Default Extension="pict" ContentType="image/pict"/>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vml" ContentType="application/vnd.openxmlformats-officedocument.vmlDrawing"/>
  <Override PartName="/ppt/notesSlides/notesSlide18.xml" ContentType="application/vnd.openxmlformats-officedocument.presentationml.notesSlide+xml"/>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slideLayouts/slideLayout15.xml" ContentType="application/vnd.openxmlformats-officedocument.presentationml.slideLayout+xml"/>
  <Override PartName="/ppt/notesSlides/notesSlide10.xml" ContentType="application/vnd.openxmlformats-officedocument.presentationml.notesSlide+xml"/>
  <Override PartName="/ppt/slides/slide9.xml" ContentType="application/vnd.openxmlformats-officedocument.presentationml.slide+xml"/>
  <Default Extension="rels" ContentType="application/vnd.openxmlformats-package.relationships+xml"/>
  <Override PartName="/ppt/notesSlides/notesSlide24.xml" ContentType="application/vnd.openxmlformats-officedocument.presentationml.notes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notesSlides/notesSlide20.xml" ContentType="application/vnd.openxmlformats-officedocument.presentationml.notesSlide+xml"/>
  <Override PartName="/ppt/slideLayouts/slideLayout12.xml" ContentType="application/vnd.openxmlformats-officedocument.presentationml.slideLayout+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36" r:id="rId1"/>
  </p:sldMasterIdLst>
  <p:notesMasterIdLst>
    <p:notesMasterId r:id="rId32"/>
  </p:notesMasterIdLst>
  <p:handoutMasterIdLst>
    <p:handoutMasterId r:id="rId33"/>
  </p:handoutMasterIdLst>
  <p:sldIdLst>
    <p:sldId id="256" r:id="rId2"/>
    <p:sldId id="258" r:id="rId3"/>
    <p:sldId id="259" r:id="rId4"/>
    <p:sldId id="260" r:id="rId5"/>
    <p:sldId id="261" r:id="rId6"/>
    <p:sldId id="262" r:id="rId7"/>
    <p:sldId id="292" r:id="rId8"/>
    <p:sldId id="293" r:id="rId9"/>
    <p:sldId id="263" r:id="rId10"/>
    <p:sldId id="264" r:id="rId11"/>
    <p:sldId id="265" r:id="rId12"/>
    <p:sldId id="266" r:id="rId13"/>
    <p:sldId id="267" r:id="rId14"/>
    <p:sldId id="268" r:id="rId15"/>
    <p:sldId id="269" r:id="rId16"/>
    <p:sldId id="287" r:id="rId17"/>
    <p:sldId id="294" r:id="rId18"/>
    <p:sldId id="277" r:id="rId19"/>
    <p:sldId id="270" r:id="rId20"/>
    <p:sldId id="289" r:id="rId21"/>
    <p:sldId id="281" r:id="rId22"/>
    <p:sldId id="291" r:id="rId23"/>
    <p:sldId id="271" r:id="rId24"/>
    <p:sldId id="288" r:id="rId25"/>
    <p:sldId id="279" r:id="rId26"/>
    <p:sldId id="295" r:id="rId27"/>
    <p:sldId id="272" r:id="rId28"/>
    <p:sldId id="290" r:id="rId29"/>
    <p:sldId id="273" r:id="rId30"/>
    <p:sldId id="280"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bw"/>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23923" autoAdjust="0"/>
    <p:restoredTop sz="89982" autoAdjust="0"/>
  </p:normalViewPr>
  <p:slideViewPr>
    <p:cSldViewPr>
      <p:cViewPr varScale="1">
        <p:scale>
          <a:sx n="87" d="100"/>
          <a:sy n="87" d="100"/>
        </p:scale>
        <p:origin x="-61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5"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printerSettings" Target="printerSettings/printerSettings1.bin"/><Relationship Id="rId7" Type="http://schemas.openxmlformats.org/officeDocument/2006/relationships/slide" Target="slides/slide6.xml"/><Relationship Id="rId36" Type="http://schemas.openxmlformats.org/officeDocument/2006/relationships/viewProps" Target="view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notesMaster" Target="notesMasters/notesMaster1.xml"/><Relationship Id="rId37"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ableStyles" Target="tableStyles.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pict"/><Relationship Id="rId3" Type="http://schemas.openxmlformats.org/officeDocument/2006/relationships/image" Target="../media/image25.pict"/><Relationship Id="rId1" Type="http://schemas.openxmlformats.org/officeDocument/2006/relationships/image" Target="../media/image23.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7065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B52ECD3B-5C5F-4869-B771-DAF7CD76D101}" type="datetimeFigureOut">
              <a:rPr lang="en-US"/>
              <a:pPr/>
              <a:t>10/25/09</a:t>
            </a:fld>
            <a:endParaRPr lang="en-US"/>
          </a:p>
        </p:txBody>
      </p:sp>
      <p:sp>
        <p:nvSpPr>
          <p:cNvPr id="7066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066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136B059-87C5-4B6F-8147-384B766964CB}"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A5E39E1-FC24-4A86-842B-F2B0B677ED34}" type="datetimeFigureOut">
              <a:rPr lang="en-US"/>
              <a:pPr>
                <a:defRPr/>
              </a:pPr>
              <a:t>10/25/09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DD3F6A24-A77C-40D7-AC02-40DD770E2F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3" Type="http://schemas.openxmlformats.org/officeDocument/2006/relationships/hyperlink" Target="http://freeology.com/graphicorgs/" TargetMode="Externa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p:spPr>
      </p:sp>
      <p:sp>
        <p:nvSpPr>
          <p:cNvPr id="72707" name="Rectangle 3"/>
          <p:cNvSpPr>
            <a:spLocks noGrp="1"/>
          </p:cNvSpPr>
          <p:nvPr>
            <p:ph type="body" idx="1"/>
          </p:nvPr>
        </p:nvSpPr>
        <p:spPr bwMode="auto">
          <a:noFill/>
        </p:spPr>
        <p:txBody>
          <a:bodyPr wrap="square" numCol="1" anchor="t" anchorCtr="0" compatLnSpc="1">
            <a:prstTxWarp prst="textNoShape">
              <a:avLst/>
            </a:prstTxWarp>
          </a:bodyPr>
          <a:lstStyle/>
          <a:p>
            <a:r>
              <a:rPr lang="en-US" u="sng" smtClean="0"/>
              <a:t>Who I Am</a:t>
            </a:r>
            <a:endParaRPr lang="en-US" smtClean="0"/>
          </a:p>
          <a:p>
            <a:r>
              <a:rPr lang="en-US" smtClean="0"/>
              <a:t>Sara Kelley-Mudie</a:t>
            </a:r>
          </a:p>
          <a:p>
            <a:r>
              <a:rPr lang="en-US" smtClean="0"/>
              <a:t>MLIS from Kent State</a:t>
            </a:r>
          </a:p>
          <a:p>
            <a:r>
              <a:rPr lang="en-US" smtClean="0"/>
              <a:t>3 years as a high school English teacher </a:t>
            </a:r>
          </a:p>
          <a:p>
            <a:r>
              <a:rPr lang="en-US" smtClean="0"/>
              <a:t>3rd year as LMS at Forman School</a:t>
            </a:r>
            <a:endParaRPr lang="en-US" u="sng" smtClean="0"/>
          </a:p>
          <a:p>
            <a:r>
              <a:rPr lang="en-US" u="sng" smtClean="0"/>
              <a:t>Who We Are</a:t>
            </a:r>
            <a:endParaRPr lang="en-US" smtClean="0"/>
          </a:p>
          <a:p>
            <a:r>
              <a:rPr lang="en-US" smtClean="0"/>
              <a:t>Forman School</a:t>
            </a:r>
          </a:p>
          <a:p>
            <a:r>
              <a:rPr lang="en-US" smtClean="0"/>
              <a:t>Approximately 180 boarding and day students with learning differences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Socially</a:t>
            </a:r>
          </a:p>
          <a:p>
            <a:r>
              <a:rPr lang="en-US" smtClean="0"/>
              <a:t>		Do not participate in discussions</a:t>
            </a:r>
          </a:p>
          <a:p>
            <a:r>
              <a:rPr lang="en-US" smtClean="0"/>
              <a:t>		Break rules—often due to inability to connection actions to consequences</a:t>
            </a:r>
          </a:p>
          <a:p>
            <a:r>
              <a:rPr lang="en-US" smtClean="0"/>
              <a:t>		Inability to navigate social situations</a:t>
            </a:r>
          </a:p>
          <a:p>
            <a:r>
              <a:rPr lang="en-US" smtClean="0"/>
              <a:t>		Don’t use appropriate social skills</a:t>
            </a:r>
          </a:p>
          <a:p>
            <a:r>
              <a:rPr lang="en-US" smtClean="0"/>
              <a:t>		Weak code-switching ability</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607833-A77C-4F65-9755-9715A0E7C2A8}"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Motivationally</a:t>
            </a:r>
          </a:p>
          <a:p>
            <a:r>
              <a:rPr lang="en-US" dirty="0" smtClean="0"/>
              <a:t>		Do not see relationship between effort and success</a:t>
            </a:r>
          </a:p>
          <a:p>
            <a:r>
              <a:rPr lang="en-US" dirty="0" smtClean="0"/>
              <a:t>		Do not see the benefits of staying in school</a:t>
            </a:r>
          </a:p>
          <a:p>
            <a:r>
              <a:rPr lang="en-US" dirty="0" smtClean="0"/>
              <a:t>		Have trouble setting and attaining goals</a:t>
            </a:r>
          </a:p>
          <a:p>
            <a:r>
              <a:rPr lang="en-US" dirty="0" smtClean="0"/>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Rot="1" noChangeAspect="1" noTextEdit="1"/>
          </p:cNvSpPr>
          <p:nvPr>
            <p:ph type="sldImg"/>
          </p:nvPr>
        </p:nvSpPr>
        <p:spPr bwMode="auto">
          <a:noFill/>
          <a:ln>
            <a:solidFill>
              <a:srgbClr val="000000"/>
            </a:solidFill>
            <a:miter lim="800000"/>
            <a:headEnd/>
            <a:tailEnd/>
          </a:ln>
        </p:spPr>
      </p:sp>
      <p:sp>
        <p:nvSpPr>
          <p:cNvPr id="8192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Carol Dwek—aspects of motivation in kids</a:t>
            </a:r>
          </a:p>
          <a:p>
            <a:r>
              <a:rPr lang="en-US" smtClean="0"/>
              <a:t>	Goal is Desirable</a:t>
            </a:r>
          </a:p>
          <a:p>
            <a:r>
              <a:rPr lang="en-US" smtClean="0"/>
              <a:t>	Goal is Attainable</a:t>
            </a:r>
          </a:p>
          <a:p>
            <a:r>
              <a:rPr lang="en-US" smtClean="0"/>
              <a:t>	Goal is attainable without superhuman effort</a:t>
            </a:r>
          </a:p>
          <a:p>
            <a:r>
              <a:rPr lang="en-US" smtClean="0"/>
              <a:t>Most kids want to succeed in school—they lose motivation because of 2&amp;3</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 Brooks on resiliency</a:t>
            </a:r>
          </a:p>
          <a:p>
            <a:r>
              <a:rPr lang="en-US" smtClean="0"/>
              <a:t>Students with LD less self-sufficient academically, less positive mood, reduced hope.  More loneliness, higher levels of negative mood</a:t>
            </a:r>
          </a:p>
          <a:p>
            <a:r>
              <a:rPr lang="en-US" smtClean="0"/>
              <a:t>	Resilient students</a:t>
            </a:r>
          </a:p>
          <a:p>
            <a:r>
              <a:rPr lang="en-US" smtClean="0"/>
              <a:t>		Feel comfortable asking for help</a:t>
            </a:r>
          </a:p>
          <a:p>
            <a:r>
              <a:rPr lang="en-US" smtClean="0"/>
              <a:t>		See mistakes as experiences from which one can learn</a:t>
            </a:r>
          </a:p>
          <a:p>
            <a:r>
              <a:rPr lang="en-US" smtClean="0"/>
              <a:t>		Sense of humor—laugh at, but not ridicule, oneself</a:t>
            </a:r>
          </a:p>
          <a:p>
            <a:endParaRPr lang="en-US" smtClean="0"/>
          </a:p>
          <a:p>
            <a:endParaRPr lang="en-US" smtClean="0"/>
          </a:p>
          <a:p>
            <a:r>
              <a:rPr lang="en-US" smtClean="0"/>
              <a:t>So given all of this, how do we address the specific learning differences of the students we teach?</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TextEdit="1"/>
          </p:cNvSpPr>
          <p:nvPr>
            <p:ph type="sldImg"/>
          </p:nvPr>
        </p:nvSpPr>
        <p:spPr bwMode="auto">
          <a:noFill/>
          <a:ln>
            <a:solidFill>
              <a:srgbClr val="000000"/>
            </a:solidFill>
            <a:miter lim="800000"/>
            <a:headEnd/>
            <a:tailEnd/>
          </a:ln>
        </p:spPr>
      </p:sp>
      <p:sp>
        <p:nvSpPr>
          <p:cNvPr id="839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p:spPr>
      </p:sp>
      <p:sp>
        <p:nvSpPr>
          <p:cNvPr id="84995"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Receptive language issues:</a:t>
            </a:r>
          </a:p>
          <a:p>
            <a:r>
              <a:rPr lang="en-US" smtClean="0"/>
              <a:t>	Screen readers/audio books</a:t>
            </a:r>
          </a:p>
          <a:p>
            <a:r>
              <a:rPr lang="en-US" smtClean="0"/>
              <a:t>	Add images to handouts/assignments</a:t>
            </a:r>
          </a:p>
          <a:p>
            <a:r>
              <a:rPr lang="en-US" smtClean="0"/>
              <a:t>	Flowcharts (also good for executive functioning)</a:t>
            </a:r>
          </a:p>
          <a:p>
            <a:r>
              <a:rPr lang="en-US" smtClean="0"/>
              <a:t>	Provide templates and guided notes</a:t>
            </a:r>
          </a:p>
          <a:p>
            <a:r>
              <a:rPr lang="en-US" smtClean="0"/>
              <a:t>		</a:t>
            </a:r>
            <a:r>
              <a:rPr lang="en-US" smtClean="0">
                <a:hlinkClick r:id="rId3"/>
              </a:rPr>
              <a:t>http://freeology.com/graphicorgs/</a:t>
            </a:r>
            <a:endParaRPr lang="en-US" smtClean="0"/>
          </a:p>
          <a:p>
            <a:r>
              <a:rPr lang="en-US" smtClean="0"/>
              <a:t>Encourage students to photocopy for personal research so they can directly notate the text</a:t>
            </a:r>
          </a:p>
          <a:p>
            <a:r>
              <a:rPr lang="en-US" smtClean="0"/>
              <a:t>Keep copies of major assignments available in library or online (allows you to “reality check” with students as they work)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headEnd/>
            <a:tailEnd/>
          </a:ln>
        </p:spPr>
      </p:sp>
      <p:sp>
        <p:nvSpPr>
          <p:cNvPr id="860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Expressive Language</a:t>
            </a:r>
          </a:p>
          <a:p>
            <a:r>
              <a:rPr lang="en-US" smtClean="0"/>
              <a:t>	Not necessarily also weak in receptive language</a:t>
            </a:r>
          </a:p>
          <a:p>
            <a:r>
              <a:rPr lang="en-US" smtClean="0"/>
              <a:t>Incorporate instruction on use of thesaurus and other brainstorming techniques.  Use a clustering search engine</a:t>
            </a:r>
          </a:p>
          <a:p>
            <a:r>
              <a:rPr lang="en-US" smtClean="0"/>
              <a:t>Written issues: Allow students to record themselves (Audacity) (wikis)</a:t>
            </a:r>
          </a:p>
          <a:p>
            <a:r>
              <a:rPr lang="en-US" smtClean="0"/>
              <a:t>Do not confuse weak/strong oral skills with weak reading and writing skills—or vice versa</a:t>
            </a:r>
          </a:p>
          <a:p>
            <a:r>
              <a:rPr lang="en-US" smtClean="0"/>
              <a:t>We believe that better readers make better writers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noFill/>
          <a:ln>
            <a:solidFill>
              <a:srgbClr val="000000"/>
            </a:solidFill>
            <a:miter lim="800000"/>
            <a:headEnd/>
            <a:tailEnd/>
          </a:ln>
        </p:spPr>
      </p:sp>
      <p:sp>
        <p:nvSpPr>
          <p:cNvPr id="931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r>
              <a:rPr lang="en-US" u="sng" smtClean="0"/>
              <a:t>Who I Am</a:t>
            </a:r>
            <a:endParaRPr lang="en-US" smtClean="0"/>
          </a:p>
          <a:p>
            <a:r>
              <a:rPr lang="en-US" smtClean="0"/>
              <a:t>Sara Kelley-Mudie</a:t>
            </a:r>
          </a:p>
          <a:p>
            <a:r>
              <a:rPr lang="en-US" smtClean="0"/>
              <a:t>MLIS from Kent State</a:t>
            </a:r>
          </a:p>
          <a:p>
            <a:r>
              <a:rPr lang="en-US" smtClean="0"/>
              <a:t>3 years as a high school English teacher </a:t>
            </a:r>
          </a:p>
          <a:p>
            <a:r>
              <a:rPr lang="en-US" smtClean="0"/>
              <a:t>3rd year as LMS at Forman School</a:t>
            </a:r>
            <a:endParaRPr lang="en-US" u="sng" smtClean="0"/>
          </a:p>
          <a:p>
            <a:r>
              <a:rPr lang="en-US" u="sng" smtClean="0"/>
              <a:t>Who We Are</a:t>
            </a:r>
            <a:endParaRPr lang="en-US" smtClean="0"/>
          </a:p>
          <a:p>
            <a:r>
              <a:rPr lang="en-US" smtClean="0"/>
              <a:t>Forman School</a:t>
            </a:r>
          </a:p>
          <a:p>
            <a:r>
              <a:rPr lang="en-US" smtClean="0"/>
              <a:t>Approximately 180 boarding and day students with learning differences</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noFill/>
          <a:ln>
            <a:solidFill>
              <a:srgbClr val="000000"/>
            </a:solidFill>
            <a:miter lim="800000"/>
            <a:headEnd/>
            <a:tailEnd/>
          </a:ln>
        </p:spPr>
      </p:sp>
      <p:sp>
        <p:nvSpPr>
          <p:cNvPr id="942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Rot="1" noChangeAspect="1" noTextEdit="1"/>
          </p:cNvSpPr>
          <p:nvPr>
            <p:ph type="sldImg"/>
          </p:nvPr>
        </p:nvSpPr>
        <p:spPr bwMode="auto">
          <a:noFill/>
          <a:ln>
            <a:solidFill>
              <a:srgbClr val="000000"/>
            </a:solidFill>
            <a:miter lim="800000"/>
            <a:headEnd/>
            <a:tailEnd/>
          </a:ln>
        </p:spPr>
      </p:sp>
      <p:sp>
        <p:nvSpPr>
          <p:cNvPr id="880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TextEdit="1"/>
          </p:cNvSpPr>
          <p:nvPr>
            <p:ph type="sldImg"/>
          </p:nvPr>
        </p:nvSpPr>
        <p:spPr bwMode="auto">
          <a:noFill/>
          <a:ln>
            <a:solidFill>
              <a:srgbClr val="000000"/>
            </a:solidFill>
            <a:miter lim="800000"/>
            <a:headEnd/>
            <a:tailEnd/>
          </a:ln>
        </p:spPr>
      </p:sp>
      <p:sp>
        <p:nvSpPr>
          <p:cNvPr id="89091"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Sequencing (spatial, linear)</a:t>
            </a:r>
          </a:p>
          <a:p>
            <a:r>
              <a:rPr lang="en-US" smtClean="0"/>
              <a:t>	Lots of signage (age appropriate)</a:t>
            </a:r>
          </a:p>
          <a:p>
            <a:r>
              <a:rPr lang="en-US" smtClean="0"/>
              <a:t>	Walk students to shelf, explain organization system explicitly</a:t>
            </a:r>
          </a:p>
          <a:p>
            <a:r>
              <a:rPr lang="en-US" smtClean="0"/>
              <a:t>	Map of the library</a:t>
            </a:r>
          </a:p>
          <a:p>
            <a:r>
              <a:rPr lang="en-US" smtClean="0"/>
              <a:t>	Graphic representations of processes (research)</a:t>
            </a:r>
          </a:p>
          <a:p>
            <a:r>
              <a:rPr lang="en-US" smtClean="0"/>
              <a:t>	Color coding (Big6 Example)</a:t>
            </a:r>
          </a:p>
          <a:p>
            <a:r>
              <a:rPr lang="en-US" smtClean="0"/>
              <a:t>	Keep copies of major assignments available in library or online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noFill/>
          <a:ln>
            <a:solidFill>
              <a:srgbClr val="000000"/>
            </a:solidFill>
            <a:miter lim="800000"/>
            <a:headEnd/>
            <a:tailEnd/>
          </a:ln>
        </p:spPr>
      </p:sp>
      <p:sp>
        <p:nvSpPr>
          <p:cNvPr id="1034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p:spPr>
      </p:sp>
      <p:sp>
        <p:nvSpPr>
          <p:cNvPr id="901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bwMode="auto">
          <a:noFill/>
          <a:ln>
            <a:solidFill>
              <a:srgbClr val="000000"/>
            </a:solidFill>
            <a:miter lim="800000"/>
            <a:headEnd/>
            <a:tailEnd/>
          </a:ln>
        </p:spPr>
      </p:sp>
      <p:sp>
        <p:nvSpPr>
          <p:cNvPr id="91139"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Attention</a:t>
            </a:r>
          </a:p>
          <a:p>
            <a:r>
              <a:rPr lang="en-US" smtClean="0"/>
              <a:t>	Frequent redirection</a:t>
            </a:r>
          </a:p>
          <a:p>
            <a:r>
              <a:rPr lang="en-US" smtClean="0"/>
              <a:t>	Get a drink/use restroom/run around building—allow breaks</a:t>
            </a:r>
          </a:p>
          <a:p>
            <a:r>
              <a:rPr lang="en-US" smtClean="0"/>
              <a:t>	Small, discrete tasks</a:t>
            </a:r>
          </a:p>
          <a:p>
            <a:r>
              <a:rPr lang="en-US" smtClean="0"/>
              <a:t>Handouts to guide each step.  Take students through process visually, then give handouts to them to work independently.</a:t>
            </a:r>
          </a:p>
          <a:p>
            <a:r>
              <a:rPr lang="en-US" smtClean="0"/>
              <a:t>Allow gum chewing and doodling (PD workshop with Play-doh)</a:t>
            </a:r>
          </a:p>
          <a:p>
            <a:r>
              <a:rPr lang="en-US" smtClean="0"/>
              <a:t>Tasks where students can move (brainstorm/list on paper around room)</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TextEdit="1"/>
          </p:cNvSpPr>
          <p:nvPr>
            <p:ph type="sldImg"/>
          </p:nvPr>
        </p:nvSpPr>
        <p:spPr bwMode="auto">
          <a:noFill/>
          <a:ln>
            <a:solidFill>
              <a:srgbClr val="000000"/>
            </a:solidFill>
            <a:miter lim="800000"/>
            <a:headEnd/>
            <a:tailEnd/>
          </a:ln>
        </p:spPr>
      </p:sp>
      <p:sp>
        <p:nvSpPr>
          <p:cNvPr id="92163" name="Rectangle 3"/>
          <p:cNvSpPr>
            <a:spLocks noGrp="1"/>
          </p:cNvSpPr>
          <p:nvPr>
            <p:ph type="body" idx="1"/>
          </p:nvPr>
        </p:nvSpPr>
        <p:spPr bwMode="auto">
          <a:noFill/>
        </p:spPr>
        <p:txBody>
          <a:bodyPr wrap="square" numCol="1" anchor="t" anchorCtr="0" compatLnSpc="1">
            <a:prstTxWarp prst="textNoShape">
              <a:avLst/>
            </a:prstTxWarp>
          </a:bodyPr>
          <a:lstStyle/>
          <a:p>
            <a:r>
              <a:rPr lang="en-US" u="sng" smtClean="0"/>
              <a:t>Audio books and e-text</a:t>
            </a:r>
            <a:endParaRPr lang="en-US" smtClean="0"/>
          </a:p>
          <a:p>
            <a:r>
              <a:rPr lang="en-US" smtClean="0"/>
              <a:t>For true accessibility, you need both audio AND text.  Curricular reading involves interacting with the text, which you can’t do with just audio</a:t>
            </a:r>
          </a:p>
          <a:p>
            <a:r>
              <a:rPr lang="en-US" smtClean="0"/>
              <a:t>DAISY format text—it’s e-text with the underlying structure to make it accessible</a:t>
            </a:r>
          </a:p>
          <a:p>
            <a:r>
              <a:rPr lang="en-US" smtClean="0"/>
              <a:t>	Available via Bookshare.org (free to schools)</a:t>
            </a:r>
          </a:p>
          <a:p>
            <a:r>
              <a:rPr lang="en-US" smtClean="0"/>
              <a:t>	Read with Kurzweil ($$$) or AMIS (free, PC only)</a:t>
            </a:r>
          </a:p>
          <a:p>
            <a:r>
              <a:rPr lang="en-US" smtClean="0"/>
              <a:t>Variable speed important</a:t>
            </a:r>
          </a:p>
          <a:p>
            <a:r>
              <a:rPr lang="en-US" smtClean="0"/>
              <a:t>	Playaways</a:t>
            </a:r>
          </a:p>
          <a:p>
            <a:r>
              <a:rPr lang="en-US" smtClean="0"/>
              <a:t>Bookshare.org</a:t>
            </a:r>
          </a:p>
          <a:p>
            <a:r>
              <a:rPr lang="en-US" smtClean="0"/>
              <a:t>If a student owns a book, you can digitize a copy (as long as they have a qualifying print disability).  Chaffee Amendment to copyright law</a:t>
            </a:r>
          </a:p>
          <a:p>
            <a:r>
              <a:rPr lang="en-US" smtClean="0"/>
              <a:t>	IDEA promises accessibility</a:t>
            </a:r>
          </a:p>
          <a:p>
            <a:r>
              <a:rPr lang="en-US" smtClean="0"/>
              <a:t>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noFill/>
          <a:ln>
            <a:solidFill>
              <a:srgbClr val="000000"/>
            </a:solidFill>
            <a:miter lim="800000"/>
            <a:headEnd/>
            <a:tailEnd/>
          </a:ln>
        </p:spPr>
      </p:sp>
      <p:sp>
        <p:nvSpPr>
          <p:cNvPr id="104451"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The most important thing is to be reflective when creating</a:t>
            </a:r>
            <a:r>
              <a:rPr lang="en-US" baseline="0" dirty="0" smtClean="0"/>
              <a:t> an assignment, and deciding which skills we’re really addressing, provide direct instruction and support for those skills, and perhaps be flexible on other skills</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p:spPr>
      </p:sp>
      <p:sp>
        <p:nvSpPr>
          <p:cNvPr id="74755" name="Rectangle 3"/>
          <p:cNvSpPr>
            <a:spLocks noGrp="1"/>
          </p:cNvSpPr>
          <p:nvPr>
            <p:ph type="body" idx="1"/>
          </p:nvPr>
        </p:nvSpPr>
        <p:spPr bwMode="auto">
          <a:noFill/>
        </p:spPr>
        <p:txBody>
          <a:bodyPr wrap="square" numCol="1" anchor="t" anchorCtr="0" compatLnSpc="1">
            <a:prstTxWarp prst="textNoShape">
              <a:avLst/>
            </a:prstTxWarp>
          </a:bodyPr>
          <a:lstStyle/>
          <a:p>
            <a:pPr>
              <a:lnSpc>
                <a:spcPct val="90000"/>
              </a:lnSpc>
            </a:pPr>
            <a:r>
              <a:rPr lang="en-US" u="sng" smtClean="0"/>
              <a:t>Learning Disabilities vs. Learning Differences</a:t>
            </a:r>
            <a:endParaRPr lang="en-US" smtClean="0"/>
          </a:p>
          <a:p>
            <a:pPr>
              <a:lnSpc>
                <a:spcPct val="90000"/>
              </a:lnSpc>
            </a:pPr>
            <a:r>
              <a:rPr lang="en-US" smtClean="0"/>
              <a:t>We are, most of us, the types of students schools were designed for; it’s why we ended up in schools </a:t>
            </a:r>
          </a:p>
          <a:p>
            <a:pPr>
              <a:lnSpc>
                <a:spcPct val="90000"/>
              </a:lnSpc>
            </a:pPr>
            <a:r>
              <a:rPr lang="en-US" smtClean="0"/>
              <a:t>We think of students who don’t fit that mold as somehow “dis”abled</a:t>
            </a:r>
          </a:p>
          <a:p>
            <a:pPr>
              <a:lnSpc>
                <a:spcPct val="90000"/>
              </a:lnSpc>
            </a:pPr>
            <a:r>
              <a:rPr lang="en-US" smtClean="0"/>
              <a:t>But they just learn differently.  Our brains—and how they work when we learn—are as unique as our fingerprints or DNA.  And even “abled” students have areas where they struggle</a:t>
            </a:r>
          </a:p>
          <a:p>
            <a:pPr>
              <a:lnSpc>
                <a:spcPct val="90000"/>
              </a:lnSpc>
            </a:pPr>
            <a:r>
              <a:rPr lang="en-US" smtClean="0"/>
              <a:t>There are a lot of stories about the prevalence of dyslexia amongst entrepreneurs</a:t>
            </a:r>
          </a:p>
          <a:p>
            <a:pPr>
              <a:lnSpc>
                <a:spcPct val="90000"/>
              </a:lnSpc>
            </a:pPr>
            <a:r>
              <a:rPr lang="en-US" smtClean="0"/>
              <a:t>There are different theories—do other areas strengthen in order to compensate?  Are linguistic areas weaker and remain undeveloped?  We don’t know</a:t>
            </a:r>
          </a:p>
          <a:p>
            <a:pPr>
              <a:lnSpc>
                <a:spcPct val="90000"/>
              </a:lnSpc>
            </a:pPr>
            <a:r>
              <a:rPr lang="en-US" smtClean="0"/>
              <a:t>Still very ABLE to learn—just differently</a:t>
            </a:r>
          </a:p>
          <a:p>
            <a:pPr>
              <a:lnSpc>
                <a:spcPct val="90000"/>
              </a:lnSpc>
            </a:pPr>
            <a:endParaRPr lang="en-US" smtClean="0"/>
          </a:p>
          <a:p>
            <a:pPr>
              <a:lnSpc>
                <a:spcPct val="90000"/>
              </a:lnSpc>
            </a:pPr>
            <a:r>
              <a:rPr lang="en-US" smtClean="0"/>
              <a:t>From “Proust and the Squid” by Maryanne Wolf</a:t>
            </a:r>
          </a:p>
          <a:p>
            <a:pPr>
              <a:lnSpc>
                <a:spcPct val="90000"/>
              </a:lnSpc>
            </a:pPr>
            <a:r>
              <a:rPr lang="en-US" smtClean="0"/>
              <a:t>Son speaking about being dyslexic:</a:t>
            </a:r>
          </a:p>
          <a:p>
            <a:pPr>
              <a:lnSpc>
                <a:spcPct val="90000"/>
              </a:lnSpc>
            </a:pPr>
            <a:r>
              <a:rPr lang="en-US" smtClean="0"/>
              <a:t>“’So does this mean I’m more creative because I use this right hemisphere more than other people and my right pathways got strengthened that way?  Or does it mean that dyslexics are just born with more creative brains from the start? . . . Questions repeated throughout much of the new research about whether right-hemisphere reading circuits are the cause of not being able to name letters and read words easily, or the consequence.”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Rot="1" noChangeAspect="1" noTextEdit="1"/>
          </p:cNvSpPr>
          <p:nvPr>
            <p:ph type="sldImg"/>
          </p:nvPr>
        </p:nvSpPr>
        <p:spPr bwMode="auto">
          <a:noFill/>
          <a:ln>
            <a:solidFill>
              <a:srgbClr val="000000"/>
            </a:solidFill>
            <a:miter lim="800000"/>
            <a:headEnd/>
            <a:tailEnd/>
          </a:ln>
        </p:spPr>
      </p:sp>
      <p:sp>
        <p:nvSpPr>
          <p:cNvPr id="75779"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Einstein’s brain had difficulty recognizing patterns and symbols for reading, but was able to visualize the fundamentals of physics with clarity</a:t>
            </a:r>
          </a:p>
          <a:p>
            <a:r>
              <a:rPr lang="en-US" smtClean="0"/>
              <a:t>Disabled?  Or different?</a:t>
            </a:r>
          </a:p>
          <a:p>
            <a:r>
              <a:rPr lang="en-US" smtClean="0"/>
              <a:t>Was a member of Forman’s board in its early years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en-US" u="sng" smtClean="0"/>
              <a:t>LD 101</a:t>
            </a:r>
            <a:endParaRPr lang="en-US" smtClean="0"/>
          </a:p>
          <a:p>
            <a:r>
              <a:rPr lang="en-US" smtClean="0"/>
              <a:t>LD issues tend to manifest as students move up through school; someone who can handle the reading load in 5th grade will get lost in 10th because they’re still reading at a 5th grade level</a:t>
            </a:r>
          </a:p>
          <a:p>
            <a:r>
              <a:rPr lang="en-US" smtClean="0"/>
              <a:t>Boys act out, girls turn in</a:t>
            </a:r>
          </a:p>
          <a:p>
            <a:r>
              <a:rPr lang="en-US" smtClean="0"/>
              <a:t>These are “invisible” disabilities</a:t>
            </a:r>
          </a:p>
          <a:p>
            <a:r>
              <a:rPr lang="en-US" smtClean="0"/>
              <a:t>	LD kids look like other kids, but are struggling with a hidden handicap</a:t>
            </a:r>
          </a:p>
          <a:p>
            <a:r>
              <a:rPr lang="en-US" smtClean="0"/>
              <a:t>	“just try harder”</a:t>
            </a:r>
          </a:p>
          <a:p>
            <a:r>
              <a:rPr lang="en-US" smtClean="0"/>
              <a:t>	“focus!”</a:t>
            </a:r>
          </a:p>
          <a:p>
            <a:r>
              <a:rPr lang="en-US" smtClean="0"/>
              <a:t>Is ADD/ADHD “real”?  An ineffective blanket term</a:t>
            </a:r>
          </a:p>
          <a:p>
            <a:r>
              <a:rPr lang="en-US" smtClean="0"/>
              <a:t>What LD isn’t</a:t>
            </a:r>
          </a:p>
          <a:p>
            <a:r>
              <a:rPr lang="en-US" smtClean="0"/>
              <a:t>	It’s not MR; people with LD have average to above average intelligence</a:t>
            </a:r>
          </a:p>
          <a:p>
            <a:r>
              <a:rPr lang="en-US" smtClean="0"/>
              <a:t>	There’s a disconnect in how we teach and how they learn</a:t>
            </a:r>
          </a:p>
          <a:p>
            <a:r>
              <a:rPr lang="en-US" smtClean="0"/>
              <a:t>	There is still an issue with stigma</a:t>
            </a:r>
          </a:p>
          <a:p>
            <a:endParaRPr lang="en-US" smtClean="0"/>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p:spPr>
      </p:sp>
      <p:sp>
        <p:nvSpPr>
          <p:cNvPr id="77827"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20 seconds to memorize as many as possible</a:t>
            </a:r>
          </a:p>
          <a:p>
            <a:endParaRPr lang="en-US" smtClean="0"/>
          </a:p>
          <a:p>
            <a:r>
              <a:rPr lang="en-US" smtClean="0"/>
              <a:t>X seconds to write down</a:t>
            </a:r>
          </a:p>
          <a:p>
            <a:endParaRPr lang="en-US" smtClean="0"/>
          </a:p>
          <a:p>
            <a:r>
              <a:rPr lang="en-US" smtClean="0"/>
              <a:t>How many remembered?  How?</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p:spPr>
      </p:sp>
      <p:sp>
        <p:nvSpPr>
          <p:cNvPr id="77827"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20 seconds to memorize as many as possible</a:t>
            </a:r>
          </a:p>
          <a:p>
            <a:endParaRPr lang="en-US" smtClean="0"/>
          </a:p>
          <a:p>
            <a:r>
              <a:rPr lang="en-US" smtClean="0"/>
              <a:t>X seconds to write down</a:t>
            </a:r>
          </a:p>
          <a:p>
            <a:endParaRPr lang="en-US" smtClean="0"/>
          </a:p>
          <a:p>
            <a:r>
              <a:rPr lang="en-US" smtClean="0"/>
              <a:t>How many remembered?  How?</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Characteristics of LD Students</a:t>
            </a:r>
          </a:p>
          <a:p>
            <a:r>
              <a:rPr lang="en-US" smtClean="0"/>
              <a:t>	Academically</a:t>
            </a:r>
          </a:p>
          <a:p>
            <a:r>
              <a:rPr lang="en-US" smtClean="0"/>
              <a:t>		Not effective or efficient in study routines</a:t>
            </a:r>
          </a:p>
          <a:p>
            <a:r>
              <a:rPr lang="en-US" smtClean="0"/>
              <a:t>		Difficulty completing assignments</a:t>
            </a:r>
          </a:p>
          <a:p>
            <a:r>
              <a:rPr lang="en-US" smtClean="0"/>
              <a:t>		Struggle with saliency determination</a:t>
            </a:r>
          </a:p>
          <a:p>
            <a:r>
              <a:rPr lang="en-US" smtClean="0"/>
              <a:t>		Do not organize information for study</a:t>
            </a:r>
          </a:p>
          <a:p>
            <a:r>
              <a:rPr lang="en-US" smtClean="0"/>
              <a:t>		When confronted with a new task, unable to strategize</a:t>
            </a:r>
          </a:p>
          <a:p>
            <a:r>
              <a:rPr lang="en-US" smtClean="0"/>
              <a:t>		Plateau in basic skill areas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Executively</a:t>
            </a:r>
          </a:p>
          <a:p>
            <a:r>
              <a:rPr lang="en-US" smtClean="0"/>
              <a:t>		Do not invent appropriate strategies to complete task</a:t>
            </a:r>
          </a:p>
          <a:p>
            <a:r>
              <a:rPr lang="en-US" smtClean="0"/>
              <a:t>		Do not generalize</a:t>
            </a:r>
          </a:p>
          <a:p>
            <a:r>
              <a:rPr lang="en-US" smtClean="0"/>
              <a:t>		Fail to take advantage of prior knowledge</a:t>
            </a:r>
          </a:p>
          <a:p>
            <a:r>
              <a:rPr lang="en-US" smtClean="0"/>
              <a:t>		Difficulty with problem solving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6388" y="739588"/>
            <a:ext cx="8513762" cy="2729753"/>
          </a:xfrm>
        </p:spPr>
        <p:txBody>
          <a:bodyPr>
            <a:noAutofit/>
          </a:bodyPr>
          <a:lstStyle>
            <a:lvl1pPr algn="l">
              <a:lnSpc>
                <a:spcPts val="10800"/>
              </a:lnSpc>
              <a:defRPr sz="10000" b="1" spc="-250" baseline="0">
                <a:solidFill>
                  <a:schemeClr val="tx2"/>
                </a:solidFill>
              </a:defRPr>
            </a:lvl1pPr>
          </a:lstStyle>
          <a:p>
            <a:r>
              <a:rPr lang="en-US" smtClean="0"/>
              <a:t>Click to edit Master title style</a:t>
            </a:r>
            <a:endParaRPr/>
          </a:p>
        </p:txBody>
      </p:sp>
      <p:sp>
        <p:nvSpPr>
          <p:cNvPr id="3" name="Subtitle 2"/>
          <p:cNvSpPr>
            <a:spLocks noGrp="1"/>
          </p:cNvSpPr>
          <p:nvPr>
            <p:ph type="subTitle" idx="1"/>
          </p:nvPr>
        </p:nvSpPr>
        <p:spPr>
          <a:xfrm>
            <a:off x="306388" y="3505200"/>
            <a:ext cx="4683050" cy="1344706"/>
          </a:xfrm>
        </p:spPr>
        <p:txBody>
          <a:bodyPr anchor="b">
            <a:normAutofit/>
          </a:bodyPr>
          <a:lstStyle>
            <a:lvl1pPr marL="0" indent="0" algn="l">
              <a:buNone/>
              <a:defRPr sz="44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lvl1pPr>
              <a:defRPr sz="1100">
                <a:solidFill>
                  <a:schemeClr val="tx2"/>
                </a:solidFill>
              </a:defRPr>
            </a:lvl1pPr>
          </a:lstStyle>
          <a:p>
            <a:pPr>
              <a:defRPr/>
            </a:pPr>
            <a:endParaRPr lang="en-US"/>
          </a:p>
        </p:txBody>
      </p:sp>
      <p:sp>
        <p:nvSpPr>
          <p:cNvPr id="5" name="Footer Placeholder 4"/>
          <p:cNvSpPr>
            <a:spLocks noGrp="1"/>
          </p:cNvSpPr>
          <p:nvPr>
            <p:ph type="ftr" sz="quarter" idx="11"/>
          </p:nvPr>
        </p:nvSpPr>
        <p:spPr>
          <a:xfrm>
            <a:off x="2209800" y="6275388"/>
            <a:ext cx="5638800" cy="365125"/>
          </a:xfrm>
        </p:spPr>
        <p:txBody>
          <a:bodyPr/>
          <a:lstStyle>
            <a:lvl1pPr algn="l">
              <a:defRPr sz="1100">
                <a:solidFill>
                  <a:schemeClr val="tx2"/>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sz="1400" smtClean="0">
                <a:solidFill>
                  <a:schemeClr val="tx2"/>
                </a:solidFill>
              </a:defRPr>
            </a:lvl1pPr>
          </a:lstStyle>
          <a:p>
            <a:pPr>
              <a:defRPr/>
            </a:pPr>
            <a:fld id="{F547B8E5-65F4-4102-8460-140299688F1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1823" y="1227427"/>
            <a:ext cx="3657600" cy="566738"/>
          </a:xfrm>
        </p:spPr>
        <p:txBody>
          <a:bodyPr anchor="b">
            <a:noAutofit/>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rot="194096">
            <a:off x="4845353" y="975801"/>
            <a:ext cx="3496570" cy="4747249"/>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631823" y="1799793"/>
            <a:ext cx="3657600" cy="3991408"/>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806FC0-D42A-4928-B7C9-A9F98920400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32011" y="4329953"/>
            <a:ext cx="7907151" cy="927847"/>
          </a:xfrm>
        </p:spPr>
        <p:txBody>
          <a:bodyPr anchor="b">
            <a:noAutofit/>
          </a:bodyPr>
          <a:lstStyle>
            <a:lvl1pPr algn="l">
              <a:defRPr sz="3600"/>
            </a:lvl1pPr>
          </a:lstStyle>
          <a:p>
            <a:r>
              <a:rPr lang="en-US" smtClean="0"/>
              <a:t>Click to edit Master title style</a:t>
            </a:r>
            <a:endParaRPr/>
          </a:p>
        </p:txBody>
      </p:sp>
      <p:sp>
        <p:nvSpPr>
          <p:cNvPr id="7" name="Text Placeholder 6"/>
          <p:cNvSpPr>
            <a:spLocks noGrp="1"/>
          </p:cNvSpPr>
          <p:nvPr>
            <p:ph type="body" sz="quarter" idx="13"/>
          </p:nvPr>
        </p:nvSpPr>
        <p:spPr>
          <a:xfrm>
            <a:off x="634196" y="5257800"/>
            <a:ext cx="7904950" cy="990600"/>
          </a:xfrm>
        </p:spPr>
        <p:txBody>
          <a:bodyPr>
            <a:normAutofit/>
          </a:bodyPr>
          <a:lstStyle>
            <a:lvl1pPr marL="0" indent="0">
              <a:buNone/>
              <a:defRPr sz="1800"/>
            </a:lvl1pPr>
            <a:lvl2pPr marL="0" indent="0">
              <a:buNone/>
              <a:defRPr sz="1800"/>
            </a:lvl2pPr>
            <a:lvl3pPr marL="0" indent="0">
              <a:buNone/>
              <a:defRPr sz="1800"/>
            </a:lvl3pPr>
            <a:lvl4pPr marL="0" indent="0">
              <a:buNone/>
              <a:defRPr sz="1800"/>
            </a:lvl4pPr>
            <a:lvl5pPr marL="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Picture Placeholder 2"/>
          <p:cNvSpPr>
            <a:spLocks noGrp="1"/>
          </p:cNvSpPr>
          <p:nvPr>
            <p:ph type="pic" idx="1"/>
          </p:nvPr>
        </p:nvSpPr>
        <p:spPr>
          <a:xfrm rot="319004">
            <a:off x="2075968" y="741009"/>
            <a:ext cx="4914362" cy="3240064"/>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5" name="Date Placeholder 3"/>
          <p:cNvSpPr>
            <a:spLocks noGrp="1"/>
          </p:cNvSpPr>
          <p:nvPr>
            <p:ph type="dt" sz="half" idx="14"/>
          </p:nvPr>
        </p:nvSpPr>
        <p:spPr/>
        <p:txBody>
          <a:bodyPr/>
          <a:lstStyle>
            <a:lvl1pPr>
              <a:defRPr/>
            </a:lvl1pPr>
          </a:lstStyle>
          <a:p>
            <a:pPr>
              <a:defRPr/>
            </a:pPr>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9" name="Slide Number Placeholder 5"/>
          <p:cNvSpPr>
            <a:spLocks noGrp="1"/>
          </p:cNvSpPr>
          <p:nvPr>
            <p:ph type="sldNum" sz="quarter" idx="16"/>
          </p:nvPr>
        </p:nvSpPr>
        <p:spPr/>
        <p:txBody>
          <a:bodyPr/>
          <a:lstStyle>
            <a:lvl1pPr>
              <a:defRPr/>
            </a:lvl1pPr>
          </a:lstStyle>
          <a:p>
            <a:pPr>
              <a:defRPr/>
            </a:pPr>
            <a:fld id="{A361BFAC-AF26-432A-B144-ABE2F16AF8F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sp>
        <p:nvSpPr>
          <p:cNvPr id="9" name="Picture Placeholder 2"/>
          <p:cNvSpPr>
            <a:spLocks noGrp="1"/>
          </p:cNvSpPr>
          <p:nvPr>
            <p:ph type="pic" idx="14"/>
          </p:nvPr>
        </p:nvSpPr>
        <p:spPr>
          <a:xfrm rot="21346724">
            <a:off x="436037" y="494284"/>
            <a:ext cx="4663440" cy="3030003"/>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 name="Title 1"/>
          <p:cNvSpPr>
            <a:spLocks noGrp="1"/>
          </p:cNvSpPr>
          <p:nvPr>
            <p:ph type="title"/>
          </p:nvPr>
        </p:nvSpPr>
        <p:spPr>
          <a:xfrm>
            <a:off x="632011" y="4329953"/>
            <a:ext cx="7907151" cy="927847"/>
          </a:xfrm>
        </p:spPr>
        <p:txBody>
          <a:bodyPr anchor="b">
            <a:noAutofit/>
          </a:bodyPr>
          <a:lstStyle>
            <a:lvl1pPr algn="l">
              <a:defRPr sz="3600"/>
            </a:lvl1pPr>
          </a:lstStyle>
          <a:p>
            <a:r>
              <a:rPr lang="en-US" smtClean="0"/>
              <a:t>Click to edit Master title style</a:t>
            </a:r>
            <a:endParaRPr/>
          </a:p>
        </p:txBody>
      </p:sp>
      <p:sp>
        <p:nvSpPr>
          <p:cNvPr id="7" name="Text Placeholder 6"/>
          <p:cNvSpPr>
            <a:spLocks noGrp="1"/>
          </p:cNvSpPr>
          <p:nvPr>
            <p:ph type="body" sz="quarter" idx="13"/>
          </p:nvPr>
        </p:nvSpPr>
        <p:spPr>
          <a:xfrm>
            <a:off x="634196" y="5257800"/>
            <a:ext cx="7904950" cy="990600"/>
          </a:xfrm>
        </p:spPr>
        <p:txBody>
          <a:bodyPr>
            <a:normAutofit/>
          </a:bodyPr>
          <a:lstStyle>
            <a:lvl1pPr marL="0" indent="0">
              <a:buNone/>
              <a:defRPr sz="1800"/>
            </a:lvl1pPr>
            <a:lvl2pPr marL="0" indent="0">
              <a:buNone/>
              <a:defRPr sz="1800"/>
            </a:lvl2pPr>
            <a:lvl3pPr marL="0" indent="0">
              <a:buNone/>
              <a:defRPr sz="1800"/>
            </a:lvl3pPr>
            <a:lvl4pPr marL="0" indent="0">
              <a:buNone/>
              <a:defRPr sz="1800"/>
            </a:lvl4pPr>
            <a:lvl5pPr marL="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Picture Placeholder 2"/>
          <p:cNvSpPr>
            <a:spLocks noGrp="1"/>
          </p:cNvSpPr>
          <p:nvPr>
            <p:ph type="pic" idx="1"/>
          </p:nvPr>
        </p:nvSpPr>
        <p:spPr>
          <a:xfrm rot="152337">
            <a:off x="4118577" y="735553"/>
            <a:ext cx="4663440" cy="3030003"/>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6" name="Date Placeholder 3"/>
          <p:cNvSpPr>
            <a:spLocks noGrp="1"/>
          </p:cNvSpPr>
          <p:nvPr>
            <p:ph type="dt" sz="half" idx="15"/>
          </p:nvPr>
        </p:nvSpPr>
        <p:spPr/>
        <p:txBody>
          <a:bodyPr/>
          <a:lstStyle>
            <a:lvl1pPr>
              <a:defRPr/>
            </a:lvl1pPr>
          </a:lstStyle>
          <a:p>
            <a:pPr>
              <a:defRPr/>
            </a:pPr>
            <a:endParaRPr lang="en-US"/>
          </a:p>
        </p:txBody>
      </p:sp>
      <p:sp>
        <p:nvSpPr>
          <p:cNvPr id="10" name="Footer Placeholder 4"/>
          <p:cNvSpPr>
            <a:spLocks noGrp="1"/>
          </p:cNvSpPr>
          <p:nvPr>
            <p:ph type="ftr" sz="quarter" idx="16"/>
          </p:nvPr>
        </p:nvSpPr>
        <p:spPr/>
        <p:txBody>
          <a:bodyPr/>
          <a:lstStyle>
            <a:lvl1pPr>
              <a:defRPr/>
            </a:lvl1pPr>
          </a:lstStyle>
          <a:p>
            <a:pPr>
              <a:defRPr/>
            </a:pPr>
            <a:endParaRPr lang="en-US"/>
          </a:p>
        </p:txBody>
      </p:sp>
      <p:sp>
        <p:nvSpPr>
          <p:cNvPr id="11" name="Slide Number Placeholder 5"/>
          <p:cNvSpPr>
            <a:spLocks noGrp="1"/>
          </p:cNvSpPr>
          <p:nvPr>
            <p:ph type="sldNum" sz="quarter" idx="17"/>
          </p:nvPr>
        </p:nvSpPr>
        <p:spPr/>
        <p:txBody>
          <a:bodyPr/>
          <a:lstStyle>
            <a:lvl1pPr>
              <a:defRPr/>
            </a:lvl1pPr>
          </a:lstStyle>
          <a:p>
            <a:pPr>
              <a:defRPr/>
            </a:pPr>
            <a:fld id="{762E34C3-7ECF-4304-836D-0EAA371A17C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8276578-C7AE-4F1B-90A6-CBE362D7F37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2400" y="685801"/>
            <a:ext cx="757518" cy="5440680"/>
          </a:xfrm>
        </p:spPr>
        <p:txBody>
          <a:bodyPr vert="eaVert">
            <a:noAutofit/>
          </a:bodyPr>
          <a:lstStyle/>
          <a:p>
            <a:r>
              <a:rPr lang="en-US" smtClean="0"/>
              <a:t>Click to edit Master title style</a:t>
            </a:r>
            <a:endParaRPr/>
          </a:p>
        </p:txBody>
      </p:sp>
      <p:sp>
        <p:nvSpPr>
          <p:cNvPr id="3" name="Vertical Text Placeholder 2"/>
          <p:cNvSpPr>
            <a:spLocks noGrp="1"/>
          </p:cNvSpPr>
          <p:nvPr>
            <p:ph type="body" orient="vert" idx="1"/>
          </p:nvPr>
        </p:nvSpPr>
        <p:spPr>
          <a:xfrm>
            <a:off x="631825" y="685801"/>
            <a:ext cx="6561137" cy="5440680"/>
          </a:xfrm>
        </p:spPr>
        <p:txBody>
          <a:bodyPr vert="eaVe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20D367-512F-4DE5-A71F-066E8B2C7426}"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E7D12345-B24E-40C5-B41D-652A527A026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normAutofit/>
          </a:bodyPr>
          <a:lstStyle>
            <a:lvl1pPr>
              <a:spcBef>
                <a:spcPts val="22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5209EF-E6A2-415D-A65F-3ECBC31B532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2151" y="4822206"/>
            <a:ext cx="8511989" cy="1446975"/>
          </a:xfrm>
        </p:spPr>
        <p:txBody>
          <a:bodyPr lIns="0" tIns="0" rIns="0" bIns="0">
            <a:noAutofit/>
          </a:bodyPr>
          <a:lstStyle>
            <a:lvl1pPr algn="l">
              <a:lnSpc>
                <a:spcPts val="13800"/>
              </a:lnSpc>
              <a:defRPr sz="13500" b="1" cap="none" spc="-250" baseline="0">
                <a:solidFill>
                  <a:schemeClr val="tx2"/>
                </a:solidFill>
              </a:defRPr>
            </a:lvl1pPr>
          </a:lstStyle>
          <a:p>
            <a:r>
              <a:rPr lang="en-US" smtClean="0"/>
              <a:t>Click to edit Master title style</a:t>
            </a:r>
            <a:endParaRPr/>
          </a:p>
        </p:txBody>
      </p:sp>
      <p:sp>
        <p:nvSpPr>
          <p:cNvPr id="3" name="Text Placeholder 2"/>
          <p:cNvSpPr>
            <a:spLocks noGrp="1"/>
          </p:cNvSpPr>
          <p:nvPr>
            <p:ph type="body" idx="1"/>
          </p:nvPr>
        </p:nvSpPr>
        <p:spPr>
          <a:xfrm>
            <a:off x="384874" y="3525980"/>
            <a:ext cx="8355714" cy="1270752"/>
          </a:xfrm>
        </p:spPr>
        <p:txBody>
          <a:bodyPr lIns="0" tIns="0" rIns="0" bIns="0" anchor="b">
            <a:normAutofit/>
          </a:bodyPr>
          <a:lstStyle>
            <a:lvl1pPr marL="0" indent="0" algn="l">
              <a:buNone/>
              <a:defRPr sz="4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302151" y="4822206"/>
            <a:ext cx="8511989" cy="1446975"/>
          </a:xfrm>
        </p:spPr>
        <p:txBody>
          <a:bodyPr lIns="0" tIns="0" rIns="0" bIns="0">
            <a:noAutofit/>
          </a:bodyPr>
          <a:lstStyle>
            <a:lvl1pPr algn="l">
              <a:lnSpc>
                <a:spcPts val="13800"/>
              </a:lnSpc>
              <a:defRPr sz="13500" b="1" cap="none" spc="-250" baseline="0">
                <a:solidFill>
                  <a:schemeClr val="tx2"/>
                </a:solidFill>
              </a:defRPr>
            </a:lvl1pPr>
          </a:lstStyle>
          <a:p>
            <a:r>
              <a:rPr lang="en-US" smtClean="0"/>
              <a:t>Click to edit Master title style</a:t>
            </a:r>
            <a:endParaRPr/>
          </a:p>
        </p:txBody>
      </p:sp>
      <p:sp>
        <p:nvSpPr>
          <p:cNvPr id="3" name="Text Placeholder 2"/>
          <p:cNvSpPr>
            <a:spLocks noGrp="1"/>
          </p:cNvSpPr>
          <p:nvPr>
            <p:ph type="body" idx="1"/>
          </p:nvPr>
        </p:nvSpPr>
        <p:spPr>
          <a:xfrm>
            <a:off x="384874" y="3525980"/>
            <a:ext cx="4428426" cy="1270752"/>
          </a:xfrm>
        </p:spPr>
        <p:txBody>
          <a:bodyPr lIns="0" tIns="0" rIns="0" bIns="0" anchor="b">
            <a:normAutofit/>
          </a:bodyPr>
          <a:lstStyle>
            <a:lvl1pPr marL="0" indent="0" algn="l">
              <a:buNone/>
              <a:defRPr sz="4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Picture Placeholder 2"/>
          <p:cNvSpPr>
            <a:spLocks noGrp="1"/>
          </p:cNvSpPr>
          <p:nvPr>
            <p:ph type="pic" idx="13"/>
          </p:nvPr>
        </p:nvSpPr>
        <p:spPr>
          <a:xfrm rot="21263043">
            <a:off x="5231118" y="261015"/>
            <a:ext cx="3433660" cy="4204035"/>
          </a:xfrm>
          <a:prstGeom prst="rect">
            <a:avLst/>
          </a:prstGeom>
          <a:noFill/>
          <a:ln w="177800" cap="sq">
            <a:solidFill>
              <a:schemeClr val="tx1"/>
            </a:solidFill>
            <a:miter lim="800000"/>
          </a:ln>
          <a:effectLst>
            <a:outerShdw blurRad="50800" dist="38100" dir="2700000" algn="tl" rotWithShape="0">
              <a:prstClr val="black">
                <a:alpha val="4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a:p>
        </p:txBody>
      </p:sp>
      <p:sp>
        <p:nvSpPr>
          <p:cNvPr id="3" name="Content Placeholder 2"/>
          <p:cNvSpPr>
            <a:spLocks noGrp="1"/>
          </p:cNvSpPr>
          <p:nvPr>
            <p:ph sz="half" idx="1"/>
          </p:nvPr>
        </p:nvSpPr>
        <p:spPr>
          <a:xfrm>
            <a:off x="632012" y="2057400"/>
            <a:ext cx="3863788" cy="4068763"/>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61646" y="2057400"/>
            <a:ext cx="3867912" cy="4068763"/>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8F97843-3F9C-4F16-87DB-8C431AD6946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7" name="Rectangle 11"/>
          <p:cNvSpPr/>
          <p:nvPr/>
        </p:nvSpPr>
        <p:spPr>
          <a:xfrm flipH="1">
            <a:off x="4573588" y="1693863"/>
            <a:ext cx="19050" cy="4389437"/>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10"/>
          <p:cNvSpPr/>
          <p:nvPr/>
        </p:nvSpPr>
        <p:spPr>
          <a:xfrm flipH="1">
            <a:off x="4573588" y="1693863"/>
            <a:ext cx="19050" cy="4389437"/>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Rectangle 12"/>
          <p:cNvSpPr/>
          <p:nvPr/>
        </p:nvSpPr>
        <p:spPr>
          <a:xfrm flipH="1">
            <a:off x="4573588" y="1693863"/>
            <a:ext cx="19050" cy="4389437"/>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10" name="Rectangle 13"/>
          <p:cNvSpPr/>
          <p:nvPr/>
        </p:nvSpPr>
        <p:spPr>
          <a:xfrm flipH="1">
            <a:off x="4573588" y="1693863"/>
            <a:ext cx="19050" cy="4389437"/>
          </a:xfrm>
          <a:prstGeom prst="rect">
            <a:avLst/>
          </a:prstGeom>
          <a:gradFill flip="none" rotWithShape="1">
            <a:gsLst>
              <a:gs pos="0">
                <a:schemeClr val="tx2">
                  <a:lumMod val="75000"/>
                </a:schemeClr>
              </a:gs>
              <a:gs pos="100000">
                <a:schemeClr val="tx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2" name="Title 1"/>
          <p:cNvSpPr>
            <a:spLocks noGrp="1"/>
          </p:cNvSpPr>
          <p:nvPr>
            <p:ph type="title"/>
          </p:nvPr>
        </p:nvSpPr>
        <p:spPr>
          <a:xfrm>
            <a:off x="612775" y="582706"/>
            <a:ext cx="7918450" cy="788894"/>
          </a:xfrm>
        </p:spPr>
        <p:txBody>
          <a:bodyPr>
            <a:noAutofit/>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35545" y="1546412"/>
            <a:ext cx="3867912" cy="464950"/>
          </a:xfrm>
        </p:spPr>
        <p:txBody>
          <a:bodyPr anchor="b">
            <a:noAutofit/>
          </a:bodyPr>
          <a:lstStyle>
            <a:lvl1pPr marL="0" indent="0" algn="ctr">
              <a:buNone/>
              <a:defRPr sz="2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936" y="2147887"/>
            <a:ext cx="3867912" cy="395128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63313" y="1545018"/>
            <a:ext cx="3867912" cy="466344"/>
          </a:xfrm>
        </p:spPr>
        <p:txBody>
          <a:bodyPr anchor="b">
            <a:noAutofit/>
          </a:bodyPr>
          <a:lstStyle>
            <a:lvl1pPr marL="0" indent="0" algn="ctr">
              <a:buNone/>
              <a:defRPr sz="2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313" y="2147887"/>
            <a:ext cx="3867912" cy="395128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Date Placeholder 6"/>
          <p:cNvSpPr>
            <a:spLocks noGrp="1"/>
          </p:cNvSpPr>
          <p:nvPr>
            <p:ph type="dt" sz="half" idx="10"/>
          </p:nvPr>
        </p:nvSpPr>
        <p:spPr/>
        <p:txBody>
          <a:bodyPr/>
          <a:lstStyle>
            <a:lvl1pPr>
              <a:defRPr/>
            </a:lvl1pPr>
          </a:lstStyle>
          <a:p>
            <a:pPr>
              <a:defRPr/>
            </a:pPr>
            <a:endParaRPr lang="en-US"/>
          </a:p>
        </p:txBody>
      </p:sp>
      <p:sp>
        <p:nvSpPr>
          <p:cNvPr id="12" name="Footer Placeholder 7"/>
          <p:cNvSpPr>
            <a:spLocks noGrp="1"/>
          </p:cNvSpPr>
          <p:nvPr>
            <p:ph type="ftr" sz="quarter" idx="11"/>
          </p:nvPr>
        </p:nvSpPr>
        <p:spPr/>
        <p:txBody>
          <a:bodyPr/>
          <a:lstStyle>
            <a:lvl1pPr>
              <a:defRPr/>
            </a:lvl1pPr>
          </a:lstStyle>
          <a:p>
            <a:pPr>
              <a:defRPr/>
            </a:pPr>
            <a:endParaRPr lang="en-US"/>
          </a:p>
        </p:txBody>
      </p:sp>
      <p:sp>
        <p:nvSpPr>
          <p:cNvPr id="13" name="Slide Number Placeholder 8"/>
          <p:cNvSpPr>
            <a:spLocks noGrp="1"/>
          </p:cNvSpPr>
          <p:nvPr>
            <p:ph type="sldNum" sz="quarter" idx="12"/>
          </p:nvPr>
        </p:nvSpPr>
        <p:spPr/>
        <p:txBody>
          <a:bodyPr/>
          <a:lstStyle>
            <a:lvl1pPr>
              <a:defRPr/>
            </a:lvl1pPr>
          </a:lstStyle>
          <a:p>
            <a:pPr>
              <a:defRPr/>
            </a:pPr>
            <a:fld id="{0D66E2AF-7BF5-42B0-9E47-6888E6B689E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00303FF-1382-4E1E-A2DE-9899FA45DF8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8B09047-182C-428B-A5A8-8AE3B259AA7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1825" y="1720103"/>
            <a:ext cx="3657600" cy="1162050"/>
          </a:xfrm>
        </p:spPr>
        <p:txBody>
          <a:bodyPr anchor="b">
            <a:noAutofit/>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2650" y="658906"/>
            <a:ext cx="3819338" cy="5467258"/>
          </a:xfrm>
        </p:spPr>
        <p:txBody>
          <a:bodyPr>
            <a:normAutofit/>
          </a:bodyPr>
          <a:lstStyle>
            <a:lvl1pPr>
              <a:spcBef>
                <a:spcPts val="2000"/>
              </a:spcBef>
              <a:defRPr sz="2000"/>
            </a:lvl1pPr>
            <a:lvl2pPr>
              <a:spcBef>
                <a:spcPts val="600"/>
              </a:spcBef>
              <a:defRPr sz="1800"/>
            </a:lvl2pPr>
            <a:lvl3pPr>
              <a:spcBef>
                <a:spcPts val="600"/>
              </a:spcBef>
              <a:defRPr sz="1800"/>
            </a:lvl3pPr>
            <a:lvl4pPr>
              <a:spcBef>
                <a:spcPts val="600"/>
              </a:spcBef>
              <a:defRPr sz="1800"/>
            </a:lvl4pPr>
            <a:lvl5pPr>
              <a:spcBef>
                <a:spcPts val="600"/>
              </a:spcBef>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31825" y="2877671"/>
            <a:ext cx="3657600" cy="2339788"/>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2FB3C0-01E3-481F-9888-F72F9D51370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theme" Target="../theme/theme1.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12775" y="582613"/>
            <a:ext cx="7918450" cy="788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989013" y="2044700"/>
            <a:ext cx="7165975" cy="4081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275388"/>
            <a:ext cx="1600200" cy="365125"/>
          </a:xfrm>
          <a:prstGeom prst="rect">
            <a:avLst/>
          </a:prstGeom>
        </p:spPr>
        <p:txBody>
          <a:bodyPr vert="horz" lIns="91440" tIns="45720" rIns="91440" bIns="45720" rtlCol="0" anchor="ctr"/>
          <a:lstStyle>
            <a:lvl1pPr algn="l">
              <a:defRPr sz="1100">
                <a:solidFill>
                  <a:schemeClr val="tx2"/>
                </a:solidFill>
              </a:defRPr>
            </a:lvl1pPr>
          </a:lstStyle>
          <a:p>
            <a:pPr>
              <a:defRPr/>
            </a:pPr>
            <a:endParaRPr lang="en-US"/>
          </a:p>
        </p:txBody>
      </p:sp>
      <p:sp>
        <p:nvSpPr>
          <p:cNvPr id="5" name="Footer Placeholder 4"/>
          <p:cNvSpPr>
            <a:spLocks noGrp="1"/>
          </p:cNvSpPr>
          <p:nvPr>
            <p:ph type="ftr" sz="quarter" idx="3"/>
          </p:nvPr>
        </p:nvSpPr>
        <p:spPr>
          <a:xfrm>
            <a:off x="2205038" y="6275388"/>
            <a:ext cx="5643562" cy="365125"/>
          </a:xfrm>
          <a:prstGeom prst="rect">
            <a:avLst/>
          </a:prstGeom>
        </p:spPr>
        <p:txBody>
          <a:bodyPr vert="horz" lIns="91440" tIns="45720" rIns="91440" bIns="45720" rtlCol="0" anchor="ctr"/>
          <a:lstStyle>
            <a:lvl1pPr algn="l">
              <a:defRPr sz="110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8077200" y="6275388"/>
            <a:ext cx="609600" cy="365125"/>
          </a:xfrm>
          <a:prstGeom prst="rect">
            <a:avLst/>
          </a:prstGeom>
        </p:spPr>
        <p:txBody>
          <a:bodyPr vert="horz" lIns="91440" tIns="45720" rIns="91440" bIns="45720" rtlCol="0" anchor="ctr"/>
          <a:lstStyle>
            <a:lvl1pPr algn="r">
              <a:defRPr sz="1400" smtClean="0">
                <a:solidFill>
                  <a:schemeClr val="tx2"/>
                </a:solidFill>
              </a:defRPr>
            </a:lvl1pPr>
          </a:lstStyle>
          <a:p>
            <a:pPr>
              <a:defRPr/>
            </a:pPr>
            <a:fld id="{4DBFC52B-4732-4D0F-B770-8ADB68C33E97}"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52" r:id="rId1"/>
    <p:sldLayoutId id="2147483742" r:id="rId2"/>
    <p:sldLayoutId id="2147483753" r:id="rId3"/>
    <p:sldLayoutId id="2147483754" r:id="rId4"/>
    <p:sldLayoutId id="2147483743" r:id="rId5"/>
    <p:sldLayoutId id="2147483755"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6" r:id="rId15"/>
  </p:sldLayoutIdLst>
  <p:txStyles>
    <p:titleStyle>
      <a:lvl1pPr algn="ctr" rtl="0" fontAlgn="base">
        <a:spcBef>
          <a:spcPct val="0"/>
        </a:spcBef>
        <a:spcAft>
          <a:spcPct val="0"/>
        </a:spcAft>
        <a:defRPr sz="4200" kern="1200">
          <a:solidFill>
            <a:schemeClr val="accent1"/>
          </a:solidFill>
          <a:latin typeface="+mj-lt"/>
          <a:ea typeface="+mj-ea"/>
          <a:cs typeface="+mj-cs"/>
        </a:defRPr>
      </a:lvl1pPr>
      <a:lvl2pPr algn="ctr" rtl="0" fontAlgn="base">
        <a:spcBef>
          <a:spcPct val="0"/>
        </a:spcBef>
        <a:spcAft>
          <a:spcPct val="0"/>
        </a:spcAft>
        <a:defRPr sz="4200">
          <a:solidFill>
            <a:schemeClr val="accent1"/>
          </a:solidFill>
          <a:latin typeface="Century Gothic" pitchFamily="34" charset="0"/>
        </a:defRPr>
      </a:lvl2pPr>
      <a:lvl3pPr algn="ctr" rtl="0" fontAlgn="base">
        <a:spcBef>
          <a:spcPct val="0"/>
        </a:spcBef>
        <a:spcAft>
          <a:spcPct val="0"/>
        </a:spcAft>
        <a:defRPr sz="4200">
          <a:solidFill>
            <a:schemeClr val="accent1"/>
          </a:solidFill>
          <a:latin typeface="Century Gothic" pitchFamily="34" charset="0"/>
        </a:defRPr>
      </a:lvl3pPr>
      <a:lvl4pPr algn="ctr" rtl="0" fontAlgn="base">
        <a:spcBef>
          <a:spcPct val="0"/>
        </a:spcBef>
        <a:spcAft>
          <a:spcPct val="0"/>
        </a:spcAft>
        <a:defRPr sz="4200">
          <a:solidFill>
            <a:schemeClr val="accent1"/>
          </a:solidFill>
          <a:latin typeface="Century Gothic" pitchFamily="34" charset="0"/>
        </a:defRPr>
      </a:lvl4pPr>
      <a:lvl5pPr algn="ctr" rtl="0" fontAlgn="base">
        <a:spcBef>
          <a:spcPct val="0"/>
        </a:spcBef>
        <a:spcAft>
          <a:spcPct val="0"/>
        </a:spcAft>
        <a:defRPr sz="4200">
          <a:solidFill>
            <a:schemeClr val="accent1"/>
          </a:solidFill>
          <a:latin typeface="Century Gothic" pitchFamily="34" charset="0"/>
        </a:defRPr>
      </a:lvl5pPr>
      <a:lvl6pPr marL="457200" algn="ctr" rtl="0" fontAlgn="base">
        <a:spcBef>
          <a:spcPct val="0"/>
        </a:spcBef>
        <a:spcAft>
          <a:spcPct val="0"/>
        </a:spcAft>
        <a:defRPr sz="4200">
          <a:solidFill>
            <a:schemeClr val="accent1"/>
          </a:solidFill>
          <a:latin typeface="Century Gothic" pitchFamily="34" charset="0"/>
        </a:defRPr>
      </a:lvl6pPr>
      <a:lvl7pPr marL="914400" algn="ctr" rtl="0" fontAlgn="base">
        <a:spcBef>
          <a:spcPct val="0"/>
        </a:spcBef>
        <a:spcAft>
          <a:spcPct val="0"/>
        </a:spcAft>
        <a:defRPr sz="4200">
          <a:solidFill>
            <a:schemeClr val="accent1"/>
          </a:solidFill>
          <a:latin typeface="Century Gothic" pitchFamily="34" charset="0"/>
        </a:defRPr>
      </a:lvl7pPr>
      <a:lvl8pPr marL="1371600" algn="ctr" rtl="0" fontAlgn="base">
        <a:spcBef>
          <a:spcPct val="0"/>
        </a:spcBef>
        <a:spcAft>
          <a:spcPct val="0"/>
        </a:spcAft>
        <a:defRPr sz="4200">
          <a:solidFill>
            <a:schemeClr val="accent1"/>
          </a:solidFill>
          <a:latin typeface="Century Gothic" pitchFamily="34" charset="0"/>
        </a:defRPr>
      </a:lvl8pPr>
      <a:lvl9pPr marL="1828800" algn="ctr" rtl="0" fontAlgn="base">
        <a:spcBef>
          <a:spcPct val="0"/>
        </a:spcBef>
        <a:spcAft>
          <a:spcPct val="0"/>
        </a:spcAft>
        <a:defRPr sz="4200">
          <a:solidFill>
            <a:schemeClr val="accent1"/>
          </a:solidFill>
          <a:latin typeface="Century Gothic" pitchFamily="34" charset="0"/>
        </a:defRPr>
      </a:lvl9pPr>
    </p:titleStyle>
    <p:bodyStyle>
      <a:lvl1pPr marL="342900" indent="-342900" algn="l" rtl="0" fontAlgn="base">
        <a:spcBef>
          <a:spcPct val="20000"/>
        </a:spcBef>
        <a:spcAft>
          <a:spcPct val="0"/>
        </a:spcAft>
        <a:buClr>
          <a:schemeClr val="bg2"/>
        </a:buClr>
        <a:buSzPct val="90000"/>
        <a:buFont typeface="Wingdings 2" pitchFamily="18" charset="2"/>
        <a:buChar char="Ü"/>
        <a:defRPr sz="2200" kern="1200">
          <a:solidFill>
            <a:schemeClr val="tx1"/>
          </a:solidFill>
          <a:latin typeface="+mn-lt"/>
          <a:ea typeface="+mn-ea"/>
          <a:cs typeface="+mn-cs"/>
        </a:defRPr>
      </a:lvl1pPr>
      <a:lvl2pPr marL="685800" indent="-336550" algn="l" rtl="0" fontAlgn="base">
        <a:spcBef>
          <a:spcPct val="20000"/>
        </a:spcBef>
        <a:spcAft>
          <a:spcPct val="0"/>
        </a:spcAft>
        <a:buClr>
          <a:srgbClr val="949FBF"/>
        </a:buClr>
        <a:buSzPct val="90000"/>
        <a:buFont typeface="Wingdings 2" pitchFamily="18" charset="2"/>
        <a:buChar char="Ü"/>
        <a:defRPr sz="2000" kern="1200">
          <a:solidFill>
            <a:schemeClr val="tx1"/>
          </a:solidFill>
          <a:latin typeface="+mn-lt"/>
          <a:ea typeface="+mn-ea"/>
          <a:cs typeface="+mn-cs"/>
        </a:defRPr>
      </a:lvl2pPr>
      <a:lvl3pPr marL="1035050" indent="-349250" algn="l" rtl="0" fontAlgn="base">
        <a:spcBef>
          <a:spcPct val="20000"/>
        </a:spcBef>
        <a:spcAft>
          <a:spcPct val="0"/>
        </a:spcAft>
        <a:buClr>
          <a:schemeClr val="bg2"/>
        </a:buClr>
        <a:buSzPct val="90000"/>
        <a:buFont typeface="Wingdings 2" pitchFamily="18" charset="2"/>
        <a:buChar char="Ü"/>
        <a:defRPr kern="1200">
          <a:solidFill>
            <a:schemeClr val="tx1"/>
          </a:solidFill>
          <a:latin typeface="+mn-lt"/>
          <a:ea typeface="+mn-ea"/>
          <a:cs typeface="+mn-cs"/>
        </a:defRPr>
      </a:lvl3pPr>
      <a:lvl4pPr marL="1371600" indent="-336550" algn="l" rtl="0" fontAlgn="base">
        <a:spcBef>
          <a:spcPct val="20000"/>
        </a:spcBef>
        <a:spcAft>
          <a:spcPct val="0"/>
        </a:spcAft>
        <a:buClr>
          <a:srgbClr val="949FBF"/>
        </a:buClr>
        <a:buSzPct val="90000"/>
        <a:buFont typeface="Wingdings 2" pitchFamily="18" charset="2"/>
        <a:buChar char="Ü"/>
        <a:defRPr kern="1200">
          <a:solidFill>
            <a:schemeClr val="tx1"/>
          </a:solidFill>
          <a:latin typeface="+mn-lt"/>
          <a:ea typeface="+mn-ea"/>
          <a:cs typeface="+mn-cs"/>
        </a:defRPr>
      </a:lvl4pPr>
      <a:lvl5pPr marL="1720850" indent="-349250" algn="l" rtl="0" fontAlgn="base">
        <a:spcBef>
          <a:spcPct val="20000"/>
        </a:spcBef>
        <a:spcAft>
          <a:spcPct val="0"/>
        </a:spcAft>
        <a:buClr>
          <a:schemeClr val="bg2"/>
        </a:buClr>
        <a:buSzPct val="90000"/>
        <a:buFont typeface="Wingdings 2" pitchFamily="18" charset="2"/>
        <a:buChar char="Ü"/>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hyperlink" Target="mailto:Sara.kelley-mudie@formanschool.or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image" Target="../media/image16.png"/><Relationship Id="rId1" Type="http://schemas.openxmlformats.org/officeDocument/2006/relationships/audio" Target="file://localhost/Users/librarydesk/Desktop/ReadtheWords%20Demo36912_text62235AM.txt.mp3" TargetMode="External"/><Relationship Id="rId2" Type="http://schemas.openxmlformats.org/officeDocument/2006/relationships/slideLayout" Target="../slideLayouts/slideLayout2.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oleObject" Target="SARAKM:dewey%20wordles.doc!OLE_LINK1" TargetMode="External"/><Relationship Id="rId5" Type="http://schemas.openxmlformats.org/officeDocument/2006/relationships/oleObject" Target="SARAKM:dewey%20wordles.doc!OLE_LINK2" TargetMode="External"/><Relationship Id="rId7" Type="http://schemas.openxmlformats.org/officeDocument/2006/relationships/image" Target="../media/image20.png"/><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notesSlide" Target="../notesSlides/notesSlide20.xml"/><Relationship Id="rId6" Type="http://schemas.openxmlformats.org/officeDocument/2006/relationships/oleObject" Target="SARAKM:dewey%20wordles.doc!OLE_LINK3"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oleObject" Target="SARAKM:dewey%20wordles.doc!OLE_LINK2" TargetMode="External"/><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oleObject" Target="SARAKM:dewey%20wordles.doc!OLE_LINK1" TargetMode="External"/><Relationship Id="rId5" Type="http://schemas.openxmlformats.org/officeDocument/2006/relationships/oleObject" Target="SARAKM:dewey%20wordles.doc!OLE_LINK3"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15.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6" Type="http://schemas.openxmlformats.org/officeDocument/2006/relationships/hyperlink" Target="mailto:Sara.kelley-mudie@formanschool.org" TargetMode="External"/><Relationship Id="rId4" Type="http://schemas.openxmlformats.org/officeDocument/2006/relationships/hyperlink" Target="http://kmthelibrarian.blogspot.com/"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formanlibrary.wikispaces.com/ldinthelibrary" TargetMode="External"/><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0"/>
            <a:ext cx="8001000" cy="1905000"/>
          </a:xfrm>
        </p:spPr>
        <p:txBody>
          <a:bodyPr rtlCol="0"/>
          <a:lstStyle/>
          <a:p>
            <a:pPr algn="ctr" fontAlgn="auto">
              <a:lnSpc>
                <a:spcPct val="100000"/>
              </a:lnSpc>
              <a:spcAft>
                <a:spcPts val="0"/>
              </a:spcAft>
              <a:defRPr/>
            </a:pPr>
            <a:r>
              <a:rPr lang="en-US" sz="5000" dirty="0">
                <a:solidFill>
                  <a:schemeClr val="accent1"/>
                </a:solidFill>
              </a:rPr>
              <a:t>Learning Differences</a:t>
            </a:r>
            <a:r>
              <a:rPr lang="en-US" sz="5000" dirty="0" smtClean="0">
                <a:solidFill>
                  <a:schemeClr val="accent1"/>
                </a:solidFill>
              </a:rPr>
              <a:t/>
            </a:r>
            <a:br>
              <a:rPr lang="en-US" sz="5000" dirty="0" smtClean="0">
                <a:solidFill>
                  <a:schemeClr val="accent1"/>
                </a:solidFill>
              </a:rPr>
            </a:br>
            <a:r>
              <a:rPr lang="en-US" sz="5000" dirty="0" smtClean="0">
                <a:solidFill>
                  <a:schemeClr val="accent1"/>
                </a:solidFill>
              </a:rPr>
              <a:t>in </a:t>
            </a:r>
            <a:r>
              <a:rPr lang="en-US" sz="5000" dirty="0">
                <a:solidFill>
                  <a:schemeClr val="accent1"/>
                </a:solidFill>
              </a:rPr>
              <a:t>the Library</a:t>
            </a:r>
          </a:p>
        </p:txBody>
      </p:sp>
      <p:pic>
        <p:nvPicPr>
          <p:cNvPr id="18434" name="Picture 3"/>
          <p:cNvPicPr>
            <a:picLocks noChangeAspect="1"/>
          </p:cNvPicPr>
          <p:nvPr/>
        </p:nvPicPr>
        <p:blipFill>
          <a:blip r:embed="rId3"/>
          <a:srcRect/>
          <a:stretch>
            <a:fillRect/>
          </a:stretch>
        </p:blipFill>
        <p:spPr bwMode="auto">
          <a:xfrm>
            <a:off x="1265165" y="1524000"/>
            <a:ext cx="6850262" cy="4571999"/>
          </a:xfrm>
          <a:prstGeom prst="rect">
            <a:avLst/>
          </a:prstGeom>
          <a:noFill/>
          <a:ln w="9525">
            <a:noFill/>
            <a:miter lim="800000"/>
            <a:headEnd/>
            <a:tailEnd/>
          </a:ln>
        </p:spPr>
      </p:pic>
      <p:sp>
        <p:nvSpPr>
          <p:cNvPr id="4" name="TextBox 3"/>
          <p:cNvSpPr txBox="1"/>
          <p:nvPr/>
        </p:nvSpPr>
        <p:spPr>
          <a:xfrm>
            <a:off x="5029200" y="6163270"/>
            <a:ext cx="4114800" cy="923330"/>
          </a:xfrm>
          <a:prstGeom prst="rect">
            <a:avLst/>
          </a:prstGeom>
          <a:noFill/>
        </p:spPr>
        <p:txBody>
          <a:bodyPr wrap="square" rtlCol="0">
            <a:spAutoFit/>
          </a:bodyPr>
          <a:lstStyle/>
          <a:p>
            <a:r>
              <a:rPr lang="en-US" dirty="0" smtClean="0"/>
              <a:t>Sara Kelley-</a:t>
            </a:r>
            <a:r>
              <a:rPr lang="en-US" dirty="0" err="1" smtClean="0"/>
              <a:t>Mudie</a:t>
            </a:r>
            <a:endParaRPr lang="en-US" dirty="0" smtClean="0"/>
          </a:p>
          <a:p>
            <a:r>
              <a:rPr lang="en-US" dirty="0" smtClean="0">
                <a:hlinkClick r:id="rId4"/>
              </a:rPr>
              <a:t>sara.kelley-mudie@formanschool.org</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609600" y="990600"/>
            <a:ext cx="7918450" cy="788988"/>
          </a:xfrm>
        </p:spPr>
        <p:txBody>
          <a:bodyPr/>
          <a:lstStyle/>
          <a:p>
            <a:r>
              <a:rPr lang="en-US" sz="3600" smtClean="0"/>
              <a:t>Executively</a:t>
            </a:r>
          </a:p>
        </p:txBody>
      </p:sp>
      <p:pic>
        <p:nvPicPr>
          <p:cNvPr id="26626" name="Picture 5"/>
          <p:cNvPicPr>
            <a:picLocks noChangeAspect="1"/>
          </p:cNvPicPr>
          <p:nvPr/>
        </p:nvPicPr>
        <p:blipFill>
          <a:blip r:embed="rId3"/>
          <a:srcRect/>
          <a:stretch>
            <a:fillRect/>
          </a:stretch>
        </p:blipFill>
        <p:spPr bwMode="auto">
          <a:xfrm>
            <a:off x="2362200" y="1981200"/>
            <a:ext cx="4165600" cy="4343400"/>
          </a:xfrm>
          <a:prstGeom prst="rect">
            <a:avLst/>
          </a:prstGeom>
          <a:noFill/>
          <a:ln w="9525">
            <a:noFill/>
            <a:miter lim="800000"/>
            <a:headEnd/>
            <a:tailEnd/>
          </a:ln>
        </p:spPr>
      </p:pic>
      <p:sp>
        <p:nvSpPr>
          <p:cNvPr id="4" name="Rectangle 2"/>
          <p:cNvSpPr txBox="1">
            <a:spLocks noChangeArrowheads="1"/>
          </p:cNvSpPr>
          <p:nvPr/>
        </p:nvSpPr>
        <p:spPr>
          <a:xfrm>
            <a:off x="609600" y="228600"/>
            <a:ext cx="7918450" cy="788988"/>
          </a:xfrm>
          <a:prstGeom prst="rect">
            <a:avLst/>
          </a:prstGeom>
        </p:spPr>
        <p:txBody>
          <a:bodyPr>
            <a:normAutofit/>
          </a:bodyPr>
          <a:lstStyle/>
          <a:p>
            <a:pPr algn="ctr" fontAlgn="auto">
              <a:spcAft>
                <a:spcPts val="0"/>
              </a:spcAft>
              <a:defRPr/>
            </a:pPr>
            <a:r>
              <a:rPr lang="en-US" sz="4200">
                <a:solidFill>
                  <a:schemeClr val="accent1"/>
                </a:solidFill>
                <a:latin typeface="+mj-lt"/>
                <a:ea typeface="+mj-ea"/>
                <a:cs typeface="+mj-cs"/>
              </a:rPr>
              <a:t>Characteristics of LD Students</a:t>
            </a:r>
            <a:endParaRPr lang="en-US" sz="4200" dirty="0">
              <a:solidFill>
                <a:schemeClr val="accent1"/>
              </a:solidFill>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0" y="1143000"/>
            <a:ext cx="9144000" cy="838200"/>
          </a:xfrm>
        </p:spPr>
        <p:txBody>
          <a:bodyPr/>
          <a:lstStyle/>
          <a:p>
            <a:r>
              <a:rPr lang="en-US" sz="3600" smtClean="0"/>
              <a:t>Socially</a:t>
            </a:r>
          </a:p>
        </p:txBody>
      </p:sp>
      <p:pic>
        <p:nvPicPr>
          <p:cNvPr id="27650" name="Picture 5"/>
          <p:cNvPicPr>
            <a:picLocks noChangeAspect="1"/>
          </p:cNvPicPr>
          <p:nvPr/>
        </p:nvPicPr>
        <p:blipFill>
          <a:blip r:embed="rId3"/>
          <a:srcRect/>
          <a:stretch>
            <a:fillRect/>
          </a:stretch>
        </p:blipFill>
        <p:spPr bwMode="auto">
          <a:xfrm>
            <a:off x="3276600" y="2133600"/>
            <a:ext cx="2947988" cy="4429125"/>
          </a:xfrm>
          <a:prstGeom prst="rect">
            <a:avLst/>
          </a:prstGeom>
          <a:noFill/>
          <a:ln w="9525">
            <a:noFill/>
            <a:miter lim="800000"/>
            <a:headEnd/>
            <a:tailEnd/>
          </a:ln>
        </p:spPr>
      </p:pic>
      <p:sp>
        <p:nvSpPr>
          <p:cNvPr id="4" name="Rectangle 2"/>
          <p:cNvSpPr txBox="1">
            <a:spLocks noChangeArrowheads="1"/>
          </p:cNvSpPr>
          <p:nvPr/>
        </p:nvSpPr>
        <p:spPr>
          <a:xfrm>
            <a:off x="609600" y="228600"/>
            <a:ext cx="7918450" cy="788988"/>
          </a:xfrm>
          <a:prstGeom prst="rect">
            <a:avLst/>
          </a:prstGeom>
        </p:spPr>
        <p:txBody>
          <a:bodyPr>
            <a:normAutofit/>
          </a:bodyPr>
          <a:lstStyle/>
          <a:p>
            <a:pPr algn="ctr" fontAlgn="auto">
              <a:spcAft>
                <a:spcPts val="0"/>
              </a:spcAft>
              <a:defRPr/>
            </a:pPr>
            <a:r>
              <a:rPr lang="en-US" sz="4200">
                <a:solidFill>
                  <a:schemeClr val="accent1"/>
                </a:solidFill>
                <a:latin typeface="+mj-lt"/>
                <a:ea typeface="+mj-ea"/>
                <a:cs typeface="+mj-cs"/>
              </a:rPr>
              <a:t>Characteristics of LD Students</a:t>
            </a:r>
            <a:endParaRPr lang="en-US" sz="4200" dirty="0">
              <a:solidFill>
                <a:schemeClr val="accent1"/>
              </a:solidFill>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0" y="1066800"/>
            <a:ext cx="9144000" cy="788988"/>
          </a:xfrm>
        </p:spPr>
        <p:txBody>
          <a:bodyPr/>
          <a:lstStyle/>
          <a:p>
            <a:r>
              <a:rPr lang="en-US" sz="3600" smtClean="0"/>
              <a:t>Motivationally</a:t>
            </a:r>
          </a:p>
        </p:txBody>
      </p:sp>
      <p:pic>
        <p:nvPicPr>
          <p:cNvPr id="29698" name="Picture 5"/>
          <p:cNvPicPr>
            <a:picLocks noChangeAspect="1"/>
          </p:cNvPicPr>
          <p:nvPr/>
        </p:nvPicPr>
        <p:blipFill>
          <a:blip r:embed="rId3"/>
          <a:srcRect/>
          <a:stretch>
            <a:fillRect/>
          </a:stretch>
        </p:blipFill>
        <p:spPr bwMode="auto">
          <a:xfrm>
            <a:off x="2971800" y="1752600"/>
            <a:ext cx="3200400" cy="4816475"/>
          </a:xfrm>
          <a:prstGeom prst="rect">
            <a:avLst/>
          </a:prstGeom>
          <a:noFill/>
          <a:ln w="9525">
            <a:noFill/>
            <a:miter lim="800000"/>
            <a:headEnd/>
            <a:tailEnd/>
          </a:ln>
        </p:spPr>
      </p:pic>
      <p:sp>
        <p:nvSpPr>
          <p:cNvPr id="4" name="Rectangle 2"/>
          <p:cNvSpPr txBox="1">
            <a:spLocks noChangeArrowheads="1"/>
          </p:cNvSpPr>
          <p:nvPr/>
        </p:nvSpPr>
        <p:spPr>
          <a:xfrm>
            <a:off x="609600" y="228600"/>
            <a:ext cx="7918450" cy="788988"/>
          </a:xfrm>
          <a:prstGeom prst="rect">
            <a:avLst/>
          </a:prstGeom>
        </p:spPr>
        <p:txBody>
          <a:bodyPr>
            <a:normAutofit/>
          </a:bodyPr>
          <a:lstStyle/>
          <a:p>
            <a:pPr algn="ctr" fontAlgn="auto">
              <a:spcAft>
                <a:spcPts val="0"/>
              </a:spcAft>
              <a:defRPr/>
            </a:pPr>
            <a:r>
              <a:rPr lang="en-US" sz="4200">
                <a:solidFill>
                  <a:schemeClr val="accent1"/>
                </a:solidFill>
                <a:latin typeface="+mj-lt"/>
                <a:ea typeface="+mj-ea"/>
                <a:cs typeface="+mj-cs"/>
              </a:rPr>
              <a:t>Characteristics of LD Students</a:t>
            </a:r>
            <a:endParaRPr lang="en-US" sz="4200" dirty="0">
              <a:solidFill>
                <a:schemeClr val="accent1"/>
              </a:solidFill>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12775" y="582613"/>
            <a:ext cx="7918450" cy="1322387"/>
          </a:xfrm>
        </p:spPr>
        <p:txBody>
          <a:bodyPr rtlCol="0">
            <a:normAutofit fontScale="90000"/>
          </a:bodyPr>
          <a:lstStyle/>
          <a:p>
            <a:pPr fontAlgn="auto">
              <a:spcAft>
                <a:spcPts val="0"/>
              </a:spcAft>
              <a:defRPr/>
            </a:pPr>
            <a:r>
              <a:rPr lang="en-US" dirty="0" smtClean="0"/>
              <a:t>Aspects of Motivation</a:t>
            </a:r>
            <a:br>
              <a:rPr lang="en-US" dirty="0" smtClean="0"/>
            </a:br>
            <a:r>
              <a:rPr lang="en-US" dirty="0" smtClean="0"/>
              <a:t>—Carol </a:t>
            </a:r>
            <a:r>
              <a:rPr lang="en-US" dirty="0" err="1" smtClean="0"/>
              <a:t>Dwek</a:t>
            </a:r>
            <a:endParaRPr lang="en-US" dirty="0"/>
          </a:p>
        </p:txBody>
      </p:sp>
      <p:sp>
        <p:nvSpPr>
          <p:cNvPr id="30722" name="Rectangle 3"/>
          <p:cNvSpPr>
            <a:spLocks noGrp="1" noChangeArrowheads="1"/>
          </p:cNvSpPr>
          <p:nvPr>
            <p:ph idx="1"/>
          </p:nvPr>
        </p:nvSpPr>
        <p:spPr>
          <a:xfrm>
            <a:off x="304800" y="2362200"/>
            <a:ext cx="5105400" cy="3429000"/>
          </a:xfrm>
        </p:spPr>
        <p:txBody>
          <a:bodyPr/>
          <a:lstStyle/>
          <a:p>
            <a:r>
              <a:rPr lang="en-US" sz="3600" smtClean="0"/>
              <a:t>Goal is desirable</a:t>
            </a:r>
          </a:p>
          <a:p>
            <a:r>
              <a:rPr lang="en-US" sz="3600" smtClean="0"/>
              <a:t>Goal is attainable</a:t>
            </a:r>
          </a:p>
          <a:p>
            <a:r>
              <a:rPr lang="en-US" sz="3600" smtClean="0"/>
              <a:t>Goal is attainable without superhuman effort</a:t>
            </a:r>
          </a:p>
        </p:txBody>
      </p:sp>
      <p:pic>
        <p:nvPicPr>
          <p:cNvPr id="30723" name="Picture 7"/>
          <p:cNvPicPr>
            <a:picLocks noChangeAspect="1"/>
          </p:cNvPicPr>
          <p:nvPr/>
        </p:nvPicPr>
        <p:blipFill>
          <a:blip r:embed="rId3"/>
          <a:srcRect/>
          <a:stretch>
            <a:fillRect/>
          </a:stretch>
        </p:blipFill>
        <p:spPr bwMode="auto">
          <a:xfrm>
            <a:off x="5486400" y="2209800"/>
            <a:ext cx="280035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6" name="Picture 6"/>
          <p:cNvPicPr>
            <a:picLocks noChangeAspect="1"/>
          </p:cNvPicPr>
          <p:nvPr/>
        </p:nvPicPr>
        <p:blipFill>
          <a:blip r:embed="rId3"/>
          <a:srcRect/>
          <a:stretch>
            <a:fillRect/>
          </a:stretch>
        </p:blipFill>
        <p:spPr bwMode="auto">
          <a:xfrm>
            <a:off x="59268" y="1676400"/>
            <a:ext cx="9008532"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US" smtClean="0"/>
              <a:t>Receptive Language</a:t>
            </a:r>
          </a:p>
        </p:txBody>
      </p:sp>
      <p:sp>
        <p:nvSpPr>
          <p:cNvPr id="32770" name="Rectangle 3"/>
          <p:cNvSpPr>
            <a:spLocks noGrp="1" noChangeArrowheads="1"/>
          </p:cNvSpPr>
          <p:nvPr>
            <p:ph idx="1"/>
          </p:nvPr>
        </p:nvSpPr>
        <p:spPr>
          <a:xfrm>
            <a:off x="457200" y="1600200"/>
            <a:ext cx="6172200" cy="4953000"/>
          </a:xfrm>
        </p:spPr>
        <p:txBody>
          <a:bodyPr/>
          <a:lstStyle/>
          <a:p>
            <a:r>
              <a:rPr lang="en-US" sz="3600" u="sng" smtClean="0"/>
              <a:t>The issue</a:t>
            </a:r>
          </a:p>
          <a:p>
            <a:pPr lvl="1"/>
            <a:r>
              <a:rPr lang="en-US" sz="3600" smtClean="0"/>
              <a:t>Difficulty reading signs, handouts, and other print material</a:t>
            </a:r>
          </a:p>
          <a:p>
            <a:pPr lvl="1"/>
            <a:r>
              <a:rPr lang="en-US" sz="3600" smtClean="0"/>
              <a:t>Difficulty with comprehension and recall of lengthy texts </a:t>
            </a:r>
          </a:p>
          <a:p>
            <a:pPr lvl="1"/>
            <a:endParaRPr lang="en-US" sz="3600" smtClean="0"/>
          </a:p>
        </p:txBody>
      </p:sp>
      <p:pic>
        <p:nvPicPr>
          <p:cNvPr id="32771" name="Picture 6"/>
          <p:cNvPicPr>
            <a:picLocks noChangeAspect="1"/>
          </p:cNvPicPr>
          <p:nvPr/>
        </p:nvPicPr>
        <p:blipFill>
          <a:blip r:embed="rId3"/>
          <a:srcRect/>
          <a:stretch>
            <a:fillRect/>
          </a:stretch>
        </p:blipFill>
        <p:spPr bwMode="auto">
          <a:xfrm>
            <a:off x="7162800" y="3429000"/>
            <a:ext cx="1565275" cy="318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Title 1"/>
          <p:cNvSpPr>
            <a:spLocks noGrp="1"/>
          </p:cNvSpPr>
          <p:nvPr>
            <p:ph type="title"/>
          </p:nvPr>
        </p:nvSpPr>
        <p:spPr>
          <a:xfrm>
            <a:off x="609600" y="304800"/>
            <a:ext cx="7918450" cy="788988"/>
          </a:xfrm>
        </p:spPr>
        <p:txBody>
          <a:bodyPr/>
          <a:lstStyle/>
          <a:p>
            <a:r>
              <a:rPr lang="en-US" smtClean="0"/>
              <a:t>Receptive Language</a:t>
            </a:r>
          </a:p>
        </p:txBody>
      </p:sp>
      <p:sp>
        <p:nvSpPr>
          <p:cNvPr id="33794" name="Content Placeholder 2"/>
          <p:cNvSpPr>
            <a:spLocks noGrp="1"/>
          </p:cNvSpPr>
          <p:nvPr>
            <p:ph idx="1"/>
          </p:nvPr>
        </p:nvSpPr>
        <p:spPr>
          <a:xfrm>
            <a:off x="0" y="1295400"/>
            <a:ext cx="9144000" cy="5181600"/>
          </a:xfrm>
        </p:spPr>
        <p:txBody>
          <a:bodyPr/>
          <a:lstStyle/>
          <a:p>
            <a:r>
              <a:rPr lang="en-US" sz="3600" u="sng" dirty="0" smtClean="0"/>
              <a:t>The solution</a:t>
            </a:r>
          </a:p>
          <a:p>
            <a:pPr lvl="1"/>
            <a:r>
              <a:rPr lang="en-US" sz="3600" dirty="0" smtClean="0"/>
              <a:t>Screen readers/audio books</a:t>
            </a:r>
          </a:p>
          <a:p>
            <a:pPr lvl="1"/>
            <a:r>
              <a:rPr lang="en-US" sz="3600" dirty="0" smtClean="0"/>
              <a:t>Add images to signs and instruction</a:t>
            </a:r>
          </a:p>
          <a:p>
            <a:pPr lvl="1"/>
            <a:r>
              <a:rPr lang="en-US" sz="3600" dirty="0" smtClean="0"/>
              <a:t>Flowcharts (also helpful for students with executive functioning issues)</a:t>
            </a:r>
          </a:p>
          <a:p>
            <a:pPr lvl="1"/>
            <a:r>
              <a:rPr lang="en-US" sz="3600" dirty="0" smtClean="0"/>
              <a:t>Provide templates and guided notes</a:t>
            </a:r>
          </a:p>
          <a:p>
            <a:pPr lvl="1"/>
            <a:r>
              <a:rPr lang="en-US" sz="3600" dirty="0" smtClean="0"/>
              <a:t>Keep copies of assignments available in the library/online</a:t>
            </a:r>
          </a:p>
          <a:p>
            <a:endParaRPr lang="en-US" sz="36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rcRect l="1685" t="4494" r="7303" b="12360"/>
          <a:stretch>
            <a:fillRect/>
          </a:stretch>
        </p:blipFill>
        <p:spPr>
          <a:xfrm>
            <a:off x="0" y="211667"/>
            <a:ext cx="9144000" cy="6265333"/>
          </a:xfrm>
          <a:prstGeom prst="rect">
            <a:avLst/>
          </a:prstGeom>
        </p:spPr>
      </p:pic>
      <p:pic>
        <p:nvPicPr>
          <p:cNvPr id="6" name="ReadtheWords Demo36912_text62235AM.txt.mp3">
            <a:hlinkClick r:id="" action="ppaction://media"/>
          </p:cNvPr>
          <p:cNvPicPr>
            <a:picLocks noRot="1" noChangeAspect="1"/>
          </p:cNvPicPr>
          <p:nvPr>
            <a:audioFile r:link="rId1"/>
          </p:nvPr>
        </p:nvPicPr>
        <p:blipFill>
          <a:blip r:embed="rId4"/>
          <a:stretch>
            <a:fillRect/>
          </a:stretch>
        </p:blipFill>
        <p:spPr>
          <a:xfrm>
            <a:off x="8229600" y="5943600"/>
            <a:ext cx="233363" cy="2333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00"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609600" y="152400"/>
            <a:ext cx="7918450" cy="788988"/>
          </a:xfrm>
        </p:spPr>
        <p:txBody>
          <a:bodyPr/>
          <a:lstStyle/>
          <a:p>
            <a:r>
              <a:rPr lang="en-US" smtClean="0"/>
              <a:t>Graphic Organizers</a:t>
            </a:r>
          </a:p>
        </p:txBody>
      </p:sp>
      <p:pic>
        <p:nvPicPr>
          <p:cNvPr id="61442" name="Picture 5"/>
          <p:cNvPicPr>
            <a:picLocks noChangeAspect="1"/>
          </p:cNvPicPr>
          <p:nvPr/>
        </p:nvPicPr>
        <p:blipFill>
          <a:blip r:embed="rId3"/>
          <a:srcRect t="14861"/>
          <a:stretch>
            <a:fillRect/>
          </a:stretch>
        </p:blipFill>
        <p:spPr bwMode="auto">
          <a:xfrm>
            <a:off x="685800" y="1227138"/>
            <a:ext cx="7924800" cy="5630862"/>
          </a:xfrm>
          <a:prstGeom prst="rect">
            <a:avLst/>
          </a:prstGeom>
          <a:noFill/>
          <a:ln w="9525">
            <a:noFill/>
            <a:miter lim="800000"/>
            <a:headEnd/>
            <a:tailEnd/>
          </a:ln>
        </p:spPr>
      </p:pic>
      <p:sp>
        <p:nvSpPr>
          <p:cNvPr id="4" name="TextBox 3"/>
          <p:cNvSpPr txBox="1"/>
          <p:nvPr/>
        </p:nvSpPr>
        <p:spPr>
          <a:xfrm>
            <a:off x="3505200" y="3581400"/>
            <a:ext cx="2438400" cy="954107"/>
          </a:xfrm>
          <a:prstGeom prst="rect">
            <a:avLst/>
          </a:prstGeom>
          <a:noFill/>
        </p:spPr>
        <p:txBody>
          <a:bodyPr wrap="square" rtlCol="0">
            <a:spAutoFit/>
          </a:bodyPr>
          <a:lstStyle/>
          <a:p>
            <a:pPr algn="ctr"/>
            <a:r>
              <a:rPr lang="en-US" sz="2800" dirty="0" smtClean="0">
                <a:solidFill>
                  <a:schemeClr val="bg1"/>
                </a:solidFill>
              </a:rPr>
              <a:t>Learning Differences</a:t>
            </a:r>
            <a:endParaRPr lang="en-US" sz="2800" dirty="0">
              <a:solidFill>
                <a:schemeClr val="bg1"/>
              </a:solidFill>
            </a:endParaRPr>
          </a:p>
        </p:txBody>
      </p:sp>
      <p:sp>
        <p:nvSpPr>
          <p:cNvPr id="5" name="TextBox 4"/>
          <p:cNvSpPr txBox="1"/>
          <p:nvPr/>
        </p:nvSpPr>
        <p:spPr>
          <a:xfrm>
            <a:off x="2209800" y="1676400"/>
            <a:ext cx="1600200" cy="646331"/>
          </a:xfrm>
          <a:prstGeom prst="rect">
            <a:avLst/>
          </a:prstGeom>
          <a:noFill/>
        </p:spPr>
        <p:txBody>
          <a:bodyPr wrap="square" rtlCol="0">
            <a:spAutoFit/>
          </a:bodyPr>
          <a:lstStyle/>
          <a:p>
            <a:r>
              <a:rPr lang="en-US" dirty="0" smtClean="0">
                <a:solidFill>
                  <a:schemeClr val="bg1"/>
                </a:solidFill>
              </a:rPr>
              <a:t>Are “invisible disabilities”</a:t>
            </a:r>
            <a:endParaRPr lang="en-US" dirty="0">
              <a:solidFill>
                <a:schemeClr val="bg1"/>
              </a:solidFill>
            </a:endParaRPr>
          </a:p>
        </p:txBody>
      </p:sp>
      <p:sp>
        <p:nvSpPr>
          <p:cNvPr id="6" name="TextBox 5"/>
          <p:cNvSpPr txBox="1"/>
          <p:nvPr/>
        </p:nvSpPr>
        <p:spPr>
          <a:xfrm>
            <a:off x="5105400" y="5486400"/>
            <a:ext cx="2667000" cy="646331"/>
          </a:xfrm>
          <a:prstGeom prst="rect">
            <a:avLst/>
          </a:prstGeom>
          <a:noFill/>
        </p:spPr>
        <p:txBody>
          <a:bodyPr wrap="square" rtlCol="0">
            <a:spAutoFit/>
          </a:bodyPr>
          <a:lstStyle/>
          <a:p>
            <a:r>
              <a:rPr lang="en-US" dirty="0" smtClean="0">
                <a:solidFill>
                  <a:schemeClr val="bg1"/>
                </a:solidFill>
              </a:rPr>
              <a:t>There’s still a powerful stigma about being LD</a:t>
            </a:r>
            <a:endParaRPr lang="en-US" dirty="0">
              <a:solidFill>
                <a:schemeClr val="bg1"/>
              </a:solidFill>
            </a:endParaRPr>
          </a:p>
        </p:txBody>
      </p:sp>
      <p:sp>
        <p:nvSpPr>
          <p:cNvPr id="7" name="TextBox 6"/>
          <p:cNvSpPr txBox="1"/>
          <p:nvPr/>
        </p:nvSpPr>
        <p:spPr>
          <a:xfrm>
            <a:off x="6400800" y="2971800"/>
            <a:ext cx="1676400" cy="2031325"/>
          </a:xfrm>
          <a:prstGeom prst="rect">
            <a:avLst/>
          </a:prstGeom>
          <a:noFill/>
        </p:spPr>
        <p:txBody>
          <a:bodyPr wrap="square" rtlCol="0">
            <a:spAutoFit/>
          </a:bodyPr>
          <a:lstStyle/>
          <a:p>
            <a:r>
              <a:rPr lang="en-US" dirty="0" smtClean="0">
                <a:solidFill>
                  <a:schemeClr val="bg1"/>
                </a:solidFill>
              </a:rPr>
              <a:t>UDL provides opportunities for LD students to demonstrate their intelligence</a:t>
            </a:r>
            <a:endParaRPr lang="en-US" dirty="0">
              <a:solidFill>
                <a:schemeClr val="bg1"/>
              </a:solidFill>
            </a:endParaRPr>
          </a:p>
        </p:txBody>
      </p:sp>
      <p:sp>
        <p:nvSpPr>
          <p:cNvPr id="8" name="TextBox 7"/>
          <p:cNvSpPr txBox="1"/>
          <p:nvPr/>
        </p:nvSpPr>
        <p:spPr>
          <a:xfrm>
            <a:off x="5257800" y="1676400"/>
            <a:ext cx="2514600" cy="646331"/>
          </a:xfrm>
          <a:prstGeom prst="rect">
            <a:avLst/>
          </a:prstGeom>
          <a:noFill/>
        </p:spPr>
        <p:txBody>
          <a:bodyPr wrap="square" rtlCol="0">
            <a:spAutoFit/>
          </a:bodyPr>
          <a:lstStyle/>
          <a:p>
            <a:r>
              <a:rPr lang="en-US" dirty="0" smtClean="0">
                <a:solidFill>
                  <a:schemeClr val="bg1"/>
                </a:solidFill>
              </a:rPr>
              <a:t>Become more of a problem in high school</a:t>
            </a:r>
            <a:endParaRPr lang="en-US" dirty="0">
              <a:solidFill>
                <a:schemeClr val="bg1"/>
              </a:solidFill>
            </a:endParaRPr>
          </a:p>
        </p:txBody>
      </p:sp>
      <p:sp>
        <p:nvSpPr>
          <p:cNvPr id="9" name="TextBox 8"/>
          <p:cNvSpPr txBox="1"/>
          <p:nvPr/>
        </p:nvSpPr>
        <p:spPr>
          <a:xfrm>
            <a:off x="1219200" y="3200400"/>
            <a:ext cx="1600200" cy="1477328"/>
          </a:xfrm>
          <a:prstGeom prst="rect">
            <a:avLst/>
          </a:prstGeom>
          <a:noFill/>
        </p:spPr>
        <p:txBody>
          <a:bodyPr wrap="square" rtlCol="0">
            <a:spAutoFit/>
          </a:bodyPr>
          <a:lstStyle/>
          <a:p>
            <a:r>
              <a:rPr lang="en-US" dirty="0" smtClean="0">
                <a:solidFill>
                  <a:schemeClr val="bg1"/>
                </a:solidFill>
              </a:rPr>
              <a:t>Can cause problems in non-academic areas as well</a:t>
            </a:r>
            <a:endParaRPr lang="en-US" dirty="0">
              <a:solidFill>
                <a:schemeClr val="bg1"/>
              </a:solidFill>
            </a:endParaRPr>
          </a:p>
        </p:txBody>
      </p:sp>
      <p:sp>
        <p:nvSpPr>
          <p:cNvPr id="10" name="TextBox 9"/>
          <p:cNvSpPr txBox="1"/>
          <p:nvPr/>
        </p:nvSpPr>
        <p:spPr>
          <a:xfrm>
            <a:off x="1371600" y="5486400"/>
            <a:ext cx="3124200" cy="923330"/>
          </a:xfrm>
          <a:prstGeom prst="rect">
            <a:avLst/>
          </a:prstGeom>
          <a:noFill/>
        </p:spPr>
        <p:txBody>
          <a:bodyPr wrap="square" rtlCol="0">
            <a:spAutoFit/>
          </a:bodyPr>
          <a:lstStyle/>
          <a:p>
            <a:r>
              <a:rPr lang="en-US" dirty="0" smtClean="0">
                <a:solidFill>
                  <a:schemeClr val="bg1"/>
                </a:solidFill>
              </a:rPr>
              <a:t>People with LD are often more creative—either as a cause or result of their  LD</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609600" y="228600"/>
            <a:ext cx="7918450" cy="788988"/>
          </a:xfrm>
        </p:spPr>
        <p:txBody>
          <a:bodyPr/>
          <a:lstStyle/>
          <a:p>
            <a:r>
              <a:rPr lang="en-US" smtClean="0"/>
              <a:t>Expressive Language</a:t>
            </a:r>
          </a:p>
        </p:txBody>
      </p:sp>
      <p:sp>
        <p:nvSpPr>
          <p:cNvPr id="34818" name="Rectangle 3"/>
          <p:cNvSpPr>
            <a:spLocks noGrp="1" noChangeArrowheads="1"/>
          </p:cNvSpPr>
          <p:nvPr>
            <p:ph idx="1"/>
          </p:nvPr>
        </p:nvSpPr>
        <p:spPr>
          <a:xfrm>
            <a:off x="0" y="1066800"/>
            <a:ext cx="8763000" cy="4953000"/>
          </a:xfrm>
        </p:spPr>
        <p:txBody>
          <a:bodyPr/>
          <a:lstStyle/>
          <a:p>
            <a:r>
              <a:rPr lang="en-US" sz="3600" u="sng" smtClean="0"/>
              <a:t>The issue</a:t>
            </a:r>
          </a:p>
          <a:p>
            <a:pPr lvl="1"/>
            <a:r>
              <a:rPr lang="en-US" sz="3600" smtClean="0"/>
              <a:t>Difficulty brainstorming keywords/terms for searching</a:t>
            </a:r>
          </a:p>
          <a:p>
            <a:pPr lvl="1"/>
            <a:r>
              <a:rPr lang="en-US" sz="3600" smtClean="0"/>
              <a:t>Struggle with articulating abstract or complex concepts</a:t>
            </a:r>
          </a:p>
          <a:p>
            <a:pPr lvl="1"/>
            <a:r>
              <a:rPr lang="en-US" sz="3600" smtClean="0"/>
              <a:t>May struggle with both written and oral language, or only one area of expressive language</a:t>
            </a:r>
          </a:p>
          <a:p>
            <a:pPr lvl="1"/>
            <a:endParaRPr lang="en-US" sz="3600" smtClean="0"/>
          </a:p>
        </p:txBody>
      </p:sp>
      <p:pic>
        <p:nvPicPr>
          <p:cNvPr id="34819" name="Picture 6"/>
          <p:cNvPicPr>
            <a:picLocks noChangeAspect="1"/>
          </p:cNvPicPr>
          <p:nvPr/>
        </p:nvPicPr>
        <p:blipFill>
          <a:blip r:embed="rId3"/>
          <a:srcRect/>
          <a:stretch>
            <a:fillRect/>
          </a:stretch>
        </p:blipFill>
        <p:spPr bwMode="auto">
          <a:xfrm>
            <a:off x="7010400" y="5253038"/>
            <a:ext cx="1604963" cy="1604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dirty="0" smtClean="0"/>
              <a:t>The Forman School</a:t>
            </a:r>
          </a:p>
        </p:txBody>
      </p:sp>
      <p:pic>
        <p:nvPicPr>
          <p:cNvPr id="19458" name="Picture 4"/>
          <p:cNvPicPr>
            <a:picLocks noChangeAspect="1"/>
          </p:cNvPicPr>
          <p:nvPr/>
        </p:nvPicPr>
        <p:blipFill>
          <a:blip r:embed="rId3"/>
          <a:srcRect l="32248"/>
          <a:stretch>
            <a:fillRect/>
          </a:stretch>
        </p:blipFill>
        <p:spPr bwMode="auto">
          <a:xfrm>
            <a:off x="0" y="1676400"/>
            <a:ext cx="8996363"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Title 1"/>
          <p:cNvSpPr>
            <a:spLocks noGrp="1"/>
          </p:cNvSpPr>
          <p:nvPr>
            <p:ph type="title"/>
          </p:nvPr>
        </p:nvSpPr>
        <p:spPr>
          <a:xfrm>
            <a:off x="685800" y="0"/>
            <a:ext cx="7918450" cy="788988"/>
          </a:xfrm>
        </p:spPr>
        <p:txBody>
          <a:bodyPr/>
          <a:lstStyle/>
          <a:p>
            <a:r>
              <a:rPr lang="en-US" smtClean="0"/>
              <a:t>Expressive Language</a:t>
            </a:r>
          </a:p>
        </p:txBody>
      </p:sp>
      <p:sp>
        <p:nvSpPr>
          <p:cNvPr id="35842" name="Content Placeholder 2"/>
          <p:cNvSpPr>
            <a:spLocks noGrp="1"/>
          </p:cNvSpPr>
          <p:nvPr>
            <p:ph idx="1"/>
          </p:nvPr>
        </p:nvSpPr>
        <p:spPr>
          <a:xfrm>
            <a:off x="0" y="838200"/>
            <a:ext cx="9144000" cy="6019800"/>
          </a:xfrm>
        </p:spPr>
        <p:txBody>
          <a:bodyPr>
            <a:normAutofit lnSpcReduction="10000"/>
          </a:bodyPr>
          <a:lstStyle/>
          <a:p>
            <a:r>
              <a:rPr lang="en-US" sz="3400" u="sng" dirty="0" smtClean="0"/>
              <a:t>The Solution</a:t>
            </a:r>
          </a:p>
          <a:p>
            <a:pPr lvl="1"/>
            <a:r>
              <a:rPr lang="en-US" sz="3400" dirty="0" smtClean="0"/>
              <a:t>Instruction on using a thesaurus to brainstorm (visual thesauri are particularly useful)</a:t>
            </a:r>
          </a:p>
          <a:p>
            <a:pPr lvl="1"/>
            <a:r>
              <a:rPr lang="en-US" sz="3400" dirty="0" smtClean="0"/>
              <a:t>Use of clustering search engine (like </a:t>
            </a:r>
            <a:r>
              <a:rPr lang="en-US" sz="3400" dirty="0" err="1" smtClean="0"/>
              <a:t>Clusty.com</a:t>
            </a:r>
            <a:r>
              <a:rPr lang="en-US" sz="3400" dirty="0" smtClean="0"/>
              <a:t>) for searching</a:t>
            </a:r>
          </a:p>
          <a:p>
            <a:pPr lvl="1"/>
            <a:r>
              <a:rPr lang="en-US" sz="3400" dirty="0" smtClean="0"/>
              <a:t>For students who struggle with writing, provide opportunities for students to record themselves</a:t>
            </a:r>
          </a:p>
          <a:p>
            <a:pPr lvl="1"/>
            <a:r>
              <a:rPr lang="en-US" sz="3400" dirty="0" smtClean="0"/>
              <a:t>Incorporate structured pre-writing activities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5" name="Picture 5"/>
          <p:cNvPicPr>
            <a:picLocks noChangeAspect="1"/>
          </p:cNvPicPr>
          <p:nvPr/>
        </p:nvPicPr>
        <p:blipFill>
          <a:blip r:embed="rId3"/>
          <a:srcRect t="10204" r="21938" b="24490"/>
          <a:stretch>
            <a:fillRect/>
          </a:stretch>
        </p:blipFill>
        <p:spPr bwMode="auto">
          <a:xfrm>
            <a:off x="0" y="434788"/>
            <a:ext cx="9144000" cy="5737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3250" name="AutoShape 2"/>
          <p:cNvGraphicFramePr>
            <a:graphicFrameLocks noChangeAspect="1"/>
          </p:cNvGraphicFramePr>
          <p:nvPr/>
        </p:nvGraphicFramePr>
        <p:xfrm>
          <a:off x="4648200" y="1600200"/>
          <a:ext cx="4343400" cy="2413000"/>
        </p:xfrm>
        <a:graphic>
          <a:graphicData uri="http://schemas.openxmlformats.org/presentationml/2006/ole">
            <p:oleObj spid="_x0000_s53250" name="Document" r:id="rId4" imgW="0" imgH="0" progId="Word.Document.12">
              <p:link updateAutomatic="1"/>
            </p:oleObj>
          </a:graphicData>
        </a:graphic>
      </p:graphicFrame>
      <p:graphicFrame>
        <p:nvGraphicFramePr>
          <p:cNvPr id="53251" name="AutoShape 3"/>
          <p:cNvGraphicFramePr>
            <a:graphicFrameLocks noChangeAspect="1"/>
          </p:cNvGraphicFramePr>
          <p:nvPr/>
        </p:nvGraphicFramePr>
        <p:xfrm>
          <a:off x="155575" y="3962400"/>
          <a:ext cx="4645025" cy="2667000"/>
        </p:xfrm>
        <a:graphic>
          <a:graphicData uri="http://schemas.openxmlformats.org/presentationml/2006/ole">
            <p:oleObj spid="_x0000_s53251" name="Document" r:id="rId5" imgW="0" imgH="0" progId="Word.Document.12">
              <p:link updateAutomatic="1"/>
            </p:oleObj>
          </a:graphicData>
        </a:graphic>
      </p:graphicFrame>
      <p:graphicFrame>
        <p:nvGraphicFramePr>
          <p:cNvPr id="53252" name="AutoShape 4"/>
          <p:cNvGraphicFramePr>
            <a:graphicFrameLocks noChangeAspect="1"/>
          </p:cNvGraphicFramePr>
          <p:nvPr/>
        </p:nvGraphicFramePr>
        <p:xfrm>
          <a:off x="228600" y="190500"/>
          <a:ext cx="4470400" cy="2552700"/>
        </p:xfrm>
        <a:graphic>
          <a:graphicData uri="http://schemas.openxmlformats.org/presentationml/2006/ole">
            <p:oleObj spid="_x0000_s53252" name="Document" r:id="rId6" imgW="0" imgH="0" progId="Word.Document.12">
              <p:link updateAutomatic="1"/>
            </p:oleObj>
          </a:graphicData>
        </a:graphic>
      </p:graphicFrame>
      <p:pic>
        <p:nvPicPr>
          <p:cNvPr id="5" name="Picture 4"/>
          <p:cNvPicPr>
            <a:picLocks noChangeAspect="1"/>
          </p:cNvPicPr>
          <p:nvPr/>
        </p:nvPicPr>
        <p:blipFill>
          <a:blip r:embed="rId7"/>
          <a:srcRect l="3542" t="5450" r="4904" b="13896"/>
          <a:stretch>
            <a:fillRect/>
          </a:stretch>
        </p:blipFill>
        <p:spPr>
          <a:xfrm>
            <a:off x="0" y="381000"/>
            <a:ext cx="9226378" cy="6096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smtClean="0"/>
              <a:t>Sequencing</a:t>
            </a:r>
          </a:p>
        </p:txBody>
      </p:sp>
      <p:sp>
        <p:nvSpPr>
          <p:cNvPr id="36866" name="Rectangle 3"/>
          <p:cNvSpPr>
            <a:spLocks noGrp="1" noChangeArrowheads="1"/>
          </p:cNvSpPr>
          <p:nvPr>
            <p:ph idx="1"/>
          </p:nvPr>
        </p:nvSpPr>
        <p:spPr>
          <a:xfrm>
            <a:off x="381000" y="1600200"/>
            <a:ext cx="7315200" cy="4876800"/>
          </a:xfrm>
        </p:spPr>
        <p:txBody>
          <a:bodyPr/>
          <a:lstStyle/>
          <a:p>
            <a:r>
              <a:rPr lang="en-US" sz="3600" u="sng" smtClean="0"/>
              <a:t>The issue</a:t>
            </a:r>
          </a:p>
          <a:p>
            <a:pPr lvl="1"/>
            <a:r>
              <a:rPr lang="en-US" sz="3600" smtClean="0"/>
              <a:t>Difficulty categorizing information</a:t>
            </a:r>
          </a:p>
          <a:p>
            <a:pPr lvl="1"/>
            <a:r>
              <a:rPr lang="en-US" sz="3600" smtClean="0"/>
              <a:t>Difficulty following a process with multiple steps</a:t>
            </a:r>
          </a:p>
          <a:p>
            <a:pPr lvl="1"/>
            <a:r>
              <a:rPr lang="en-US" sz="3600" smtClean="0"/>
              <a:t>Limited awareness of deadlines and difficulty pacing work appropriately</a:t>
            </a:r>
          </a:p>
        </p:txBody>
      </p:sp>
      <p:pic>
        <p:nvPicPr>
          <p:cNvPr id="36867" name="Picture 3"/>
          <p:cNvPicPr>
            <a:picLocks noChangeAspect="1"/>
          </p:cNvPicPr>
          <p:nvPr/>
        </p:nvPicPr>
        <p:blipFill>
          <a:blip r:embed="rId3"/>
          <a:srcRect/>
          <a:stretch>
            <a:fillRect/>
          </a:stretch>
        </p:blipFill>
        <p:spPr bwMode="auto">
          <a:xfrm>
            <a:off x="7924800" y="3581400"/>
            <a:ext cx="935038" cy="284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r>
              <a:rPr lang="en-US" smtClean="0"/>
              <a:t>Sequencing</a:t>
            </a:r>
          </a:p>
        </p:txBody>
      </p:sp>
      <p:sp>
        <p:nvSpPr>
          <p:cNvPr id="37890" name="Content Placeholder 2"/>
          <p:cNvSpPr>
            <a:spLocks noGrp="1"/>
          </p:cNvSpPr>
          <p:nvPr>
            <p:ph idx="1"/>
          </p:nvPr>
        </p:nvSpPr>
        <p:spPr>
          <a:xfrm>
            <a:off x="304800" y="1524000"/>
            <a:ext cx="8839200" cy="5029200"/>
          </a:xfrm>
        </p:spPr>
        <p:txBody>
          <a:bodyPr/>
          <a:lstStyle/>
          <a:p>
            <a:r>
              <a:rPr lang="en-US" sz="3600" smtClean="0"/>
              <a:t>The solution</a:t>
            </a:r>
          </a:p>
          <a:p>
            <a:pPr lvl="1"/>
            <a:r>
              <a:rPr lang="en-US" sz="3600" smtClean="0"/>
              <a:t>Lots of signs</a:t>
            </a:r>
          </a:p>
          <a:p>
            <a:pPr lvl="1"/>
            <a:r>
              <a:rPr lang="en-US" sz="3600" smtClean="0"/>
              <a:t>Map of the library</a:t>
            </a:r>
          </a:p>
          <a:p>
            <a:pPr lvl="1"/>
            <a:r>
              <a:rPr lang="en-US" sz="3600" smtClean="0"/>
              <a:t>Graphic representations of processes</a:t>
            </a:r>
          </a:p>
          <a:p>
            <a:pPr lvl="1"/>
            <a:r>
              <a:rPr lang="en-US" sz="3600" smtClean="0"/>
              <a:t>Color code the steps in a process</a:t>
            </a:r>
          </a:p>
          <a:p>
            <a:pPr lvl="1"/>
            <a:r>
              <a:rPr lang="en-US" sz="3600" smtClean="0"/>
              <a:t>Walk students to shelf when locating a book</a:t>
            </a:r>
          </a:p>
          <a:p>
            <a:endParaRPr lang="en-US" sz="36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2466" name="Picture 2" descr="DSCN0284"/>
          <p:cNvPicPr>
            <a:picLocks noChangeAspect="1" noChangeArrowheads="1"/>
          </p:cNvPicPr>
          <p:nvPr/>
        </p:nvPicPr>
        <p:blipFill>
          <a:blip r:embed="rId3"/>
          <a:srcRect/>
          <a:stretch>
            <a:fillRect/>
          </a:stretch>
        </p:blipFill>
        <p:spPr bwMode="auto">
          <a:xfrm>
            <a:off x="609600" y="457200"/>
            <a:ext cx="8077200" cy="6059488"/>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28002" name="Object 2"/>
          <p:cNvGraphicFramePr>
            <a:graphicFrameLocks noChangeAspect="1"/>
          </p:cNvGraphicFramePr>
          <p:nvPr/>
        </p:nvGraphicFramePr>
        <p:xfrm>
          <a:off x="0" y="0"/>
          <a:ext cx="4337922" cy="2476500"/>
        </p:xfrm>
        <a:graphic>
          <a:graphicData uri="http://schemas.openxmlformats.org/presentationml/2006/ole">
            <p:oleObj spid="_x0000_s128002" name="Document" r:id="rId3" imgW="6807200" imgH="3886200" progId="Word.Document.12">
              <p:link updateAutomatic="1"/>
            </p:oleObj>
          </a:graphicData>
        </a:graphic>
      </p:graphicFrame>
      <p:graphicFrame>
        <p:nvGraphicFramePr>
          <p:cNvPr id="128003" name="Object 3"/>
          <p:cNvGraphicFramePr>
            <a:graphicFrameLocks noChangeAspect="1"/>
          </p:cNvGraphicFramePr>
          <p:nvPr/>
        </p:nvGraphicFramePr>
        <p:xfrm>
          <a:off x="4419600" y="1524000"/>
          <a:ext cx="4526280" cy="2514600"/>
        </p:xfrm>
        <a:graphic>
          <a:graphicData uri="http://schemas.openxmlformats.org/presentationml/2006/ole">
            <p:oleObj spid="_x0000_s128003" name="Document" r:id="rId4" imgW="6858000" imgH="3810000" progId="Word.Document.12">
              <p:link updateAutomatic="1"/>
            </p:oleObj>
          </a:graphicData>
        </a:graphic>
      </p:graphicFrame>
      <p:graphicFrame>
        <p:nvGraphicFramePr>
          <p:cNvPr id="128004" name="Object 4"/>
          <p:cNvGraphicFramePr>
            <a:graphicFrameLocks noChangeAspect="1"/>
          </p:cNvGraphicFramePr>
          <p:nvPr/>
        </p:nvGraphicFramePr>
        <p:xfrm>
          <a:off x="152400" y="4114800"/>
          <a:ext cx="4495800" cy="2580922"/>
        </p:xfrm>
        <a:graphic>
          <a:graphicData uri="http://schemas.openxmlformats.org/presentationml/2006/ole">
            <p:oleObj spid="_x0000_s128004" name="Document" r:id="rId5" imgW="6858000" imgH="3937000" progId="Word.Document.12">
              <p:link updateAutomatic="1"/>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r>
              <a:rPr lang="en-US" smtClean="0"/>
              <a:t>Attention</a:t>
            </a:r>
          </a:p>
        </p:txBody>
      </p:sp>
      <p:sp>
        <p:nvSpPr>
          <p:cNvPr id="38914" name="Rectangle 3"/>
          <p:cNvSpPr>
            <a:spLocks noGrp="1" noChangeArrowheads="1"/>
          </p:cNvSpPr>
          <p:nvPr>
            <p:ph idx="1"/>
          </p:nvPr>
        </p:nvSpPr>
        <p:spPr>
          <a:xfrm>
            <a:off x="457200" y="1600200"/>
            <a:ext cx="7772400" cy="4267200"/>
          </a:xfrm>
        </p:spPr>
        <p:txBody>
          <a:bodyPr/>
          <a:lstStyle/>
          <a:p>
            <a:r>
              <a:rPr lang="en-US" sz="3600" u="sng" smtClean="0"/>
              <a:t>The issue</a:t>
            </a:r>
          </a:p>
          <a:p>
            <a:pPr lvl="1"/>
            <a:r>
              <a:rPr lang="en-US" sz="3600" smtClean="0"/>
              <a:t>Easily distracted</a:t>
            </a:r>
          </a:p>
          <a:p>
            <a:pPr lvl="1"/>
            <a:r>
              <a:rPr lang="en-US" sz="3600" smtClean="0"/>
              <a:t>Become impatient easily</a:t>
            </a:r>
          </a:p>
          <a:p>
            <a:pPr lvl="1"/>
            <a:r>
              <a:rPr lang="en-US" sz="3600" smtClean="0"/>
              <a:t>Difficulty staying in one place</a:t>
            </a:r>
          </a:p>
          <a:p>
            <a:pPr lvl="1"/>
            <a:r>
              <a:rPr lang="en-US" sz="3600" smtClean="0"/>
              <a:t>Struggle to follow a process from beginning to end</a:t>
            </a:r>
          </a:p>
          <a:p>
            <a:pPr lvl="1"/>
            <a:endParaRPr lang="en-US" sz="3600" smtClean="0"/>
          </a:p>
        </p:txBody>
      </p:sp>
      <p:pic>
        <p:nvPicPr>
          <p:cNvPr id="38915" name="Picture 3"/>
          <p:cNvPicPr>
            <a:picLocks noChangeAspect="1"/>
          </p:cNvPicPr>
          <p:nvPr/>
        </p:nvPicPr>
        <p:blipFill>
          <a:blip r:embed="rId3"/>
          <a:srcRect/>
          <a:stretch>
            <a:fillRect/>
          </a:stretch>
        </p:blipFill>
        <p:spPr bwMode="auto">
          <a:xfrm>
            <a:off x="7219950" y="4648200"/>
            <a:ext cx="168275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US" smtClean="0"/>
              <a:t>Attention</a:t>
            </a:r>
          </a:p>
        </p:txBody>
      </p:sp>
      <p:sp>
        <p:nvSpPr>
          <p:cNvPr id="39938" name="Content Placeholder 2"/>
          <p:cNvSpPr>
            <a:spLocks noGrp="1"/>
          </p:cNvSpPr>
          <p:nvPr>
            <p:ph idx="1"/>
          </p:nvPr>
        </p:nvSpPr>
        <p:spPr>
          <a:xfrm>
            <a:off x="152400" y="1371600"/>
            <a:ext cx="8839200" cy="5486400"/>
          </a:xfrm>
        </p:spPr>
        <p:txBody>
          <a:bodyPr/>
          <a:lstStyle/>
          <a:p>
            <a:r>
              <a:rPr lang="en-US" sz="3600" u="sng" smtClean="0"/>
              <a:t>The solution</a:t>
            </a:r>
          </a:p>
          <a:p>
            <a:pPr lvl="1"/>
            <a:r>
              <a:rPr lang="en-US" sz="3600" smtClean="0"/>
              <a:t>Frequent redirection</a:t>
            </a:r>
          </a:p>
          <a:p>
            <a:pPr lvl="1"/>
            <a:r>
              <a:rPr lang="en-US" sz="3600" smtClean="0"/>
              <a:t>Allow small breaks when you notice attention lagging</a:t>
            </a:r>
          </a:p>
          <a:p>
            <a:pPr lvl="1"/>
            <a:r>
              <a:rPr lang="en-US" sz="3600" smtClean="0"/>
              <a:t>Handouts to guide each step of the research process</a:t>
            </a:r>
          </a:p>
          <a:p>
            <a:pPr lvl="1"/>
            <a:r>
              <a:rPr lang="en-US" sz="3600" smtClean="0"/>
              <a:t>Allow gum-chewing and doodling</a:t>
            </a:r>
          </a:p>
          <a:p>
            <a:pPr lvl="1"/>
            <a:r>
              <a:rPr lang="en-US" sz="3600" smtClean="0"/>
              <a:t>Tasks where students can move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609600" y="381000"/>
            <a:ext cx="7918450" cy="788988"/>
          </a:xfrm>
        </p:spPr>
        <p:txBody>
          <a:bodyPr/>
          <a:lstStyle/>
          <a:p>
            <a:r>
              <a:rPr lang="en-US" smtClean="0"/>
              <a:t>Audio books and e-text</a:t>
            </a:r>
          </a:p>
        </p:txBody>
      </p:sp>
      <p:pic>
        <p:nvPicPr>
          <p:cNvPr id="40962" name="Picture 5"/>
          <p:cNvPicPr>
            <a:picLocks noChangeAspect="1"/>
          </p:cNvPicPr>
          <p:nvPr/>
        </p:nvPicPr>
        <p:blipFill>
          <a:blip r:embed="rId3"/>
          <a:srcRect/>
          <a:stretch>
            <a:fillRect/>
          </a:stretch>
        </p:blipFill>
        <p:spPr bwMode="auto">
          <a:xfrm>
            <a:off x="1981200" y="1371600"/>
            <a:ext cx="5181600" cy="3448050"/>
          </a:xfrm>
          <a:prstGeom prst="rect">
            <a:avLst/>
          </a:prstGeom>
          <a:noFill/>
          <a:ln w="9525">
            <a:noFill/>
            <a:miter lim="800000"/>
            <a:headEnd/>
            <a:tailEnd/>
          </a:ln>
        </p:spPr>
      </p:pic>
      <p:sp>
        <p:nvSpPr>
          <p:cNvPr id="4" name="Rectangle 3"/>
          <p:cNvSpPr>
            <a:spLocks noGrp="1" noChangeArrowheads="1"/>
          </p:cNvSpPr>
          <p:nvPr>
            <p:ph idx="1"/>
          </p:nvPr>
        </p:nvSpPr>
        <p:spPr>
          <a:xfrm>
            <a:off x="1828800" y="4953000"/>
            <a:ext cx="6096000" cy="1612900"/>
          </a:xfrm>
        </p:spPr>
        <p:txBody>
          <a:bodyPr>
            <a:normAutofit fontScale="92500"/>
          </a:bodyPr>
          <a:lstStyle/>
          <a:p>
            <a:pPr>
              <a:lnSpc>
                <a:spcPct val="90000"/>
              </a:lnSpc>
            </a:pPr>
            <a:r>
              <a:rPr lang="en-US" dirty="0" err="1" smtClean="0"/>
              <a:t>Bookshare.org</a:t>
            </a:r>
            <a:endParaRPr lang="en-US" dirty="0" smtClean="0"/>
          </a:p>
          <a:p>
            <a:pPr>
              <a:lnSpc>
                <a:spcPct val="90000"/>
              </a:lnSpc>
            </a:pPr>
            <a:r>
              <a:rPr lang="en-US" dirty="0" smtClean="0"/>
              <a:t>DAISY (Digital Accessible Information </a:t>
            </a:r>
            <a:r>
              <a:rPr lang="en-US" dirty="0" err="1" smtClean="0"/>
              <a:t>SYstem</a:t>
            </a:r>
            <a:r>
              <a:rPr lang="en-US" dirty="0" smtClean="0"/>
              <a:t>)</a:t>
            </a:r>
          </a:p>
          <a:p>
            <a:pPr>
              <a:lnSpc>
                <a:spcPct val="90000"/>
              </a:lnSpc>
            </a:pPr>
            <a:r>
              <a:rPr lang="en-US" dirty="0" smtClean="0"/>
              <a:t>AMIS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6"/>
          <p:cNvSpPr/>
          <p:nvPr/>
        </p:nvSpPr>
        <p:spPr>
          <a:xfrm>
            <a:off x="2971800" y="2438400"/>
            <a:ext cx="3352800" cy="41148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22" name="Rectangle 2"/>
          <p:cNvSpPr>
            <a:spLocks noGrp="1" noChangeArrowheads="1"/>
          </p:cNvSpPr>
          <p:nvPr>
            <p:ph type="title"/>
          </p:nvPr>
        </p:nvSpPr>
        <p:spPr/>
        <p:txBody>
          <a:bodyPr rtlCol="0">
            <a:normAutofit fontScale="90000"/>
          </a:bodyPr>
          <a:lstStyle/>
          <a:p>
            <a:pPr fontAlgn="auto">
              <a:spcAft>
                <a:spcPts val="0"/>
              </a:spcAft>
              <a:defRPr/>
            </a:pPr>
            <a:r>
              <a:rPr lang="en-US" sz="4400" dirty="0" smtClean="0"/>
              <a:t>Learning Difference</a:t>
            </a:r>
            <a:br>
              <a:rPr lang="en-US" sz="4400" dirty="0" smtClean="0"/>
            </a:br>
            <a:r>
              <a:rPr lang="en-US" sz="4400" dirty="0" smtClean="0"/>
              <a:t>vs.</a:t>
            </a:r>
            <a:br>
              <a:rPr lang="en-US" sz="4400" dirty="0" smtClean="0"/>
            </a:br>
            <a:r>
              <a:rPr lang="en-US" sz="4400" dirty="0" smtClean="0"/>
              <a:t>Learning Disability</a:t>
            </a:r>
            <a:endParaRPr lang="en-US" sz="4400" dirty="0"/>
          </a:p>
        </p:txBody>
      </p:sp>
      <p:graphicFrame>
        <p:nvGraphicFramePr>
          <p:cNvPr id="5133" name="Object 13"/>
          <p:cNvGraphicFramePr>
            <a:graphicFrameLocks noGrp="1" noChangeAspect="1"/>
          </p:cNvGraphicFramePr>
          <p:nvPr>
            <p:ph sz="half" idx="2"/>
          </p:nvPr>
        </p:nvGraphicFramePr>
        <p:xfrm>
          <a:off x="3200400" y="2514600"/>
          <a:ext cx="2876550" cy="3848100"/>
        </p:xfrm>
        <a:graphic>
          <a:graphicData uri="http://schemas.openxmlformats.org/presentationml/2006/ole">
            <p:oleObj spid="_x0000_s5133" name="Photo Editor Photo" r:id="rId4" imgW="2114845" imgH="2828571" progId="">
              <p:embed/>
            </p:oleObj>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0" y="990600"/>
            <a:ext cx="5791200" cy="2308324"/>
          </a:xfrm>
          <a:prstGeom prst="rect">
            <a:avLst/>
          </a:prstGeom>
          <a:noFill/>
        </p:spPr>
        <p:txBody>
          <a:bodyPr wrap="square" rtlCol="0">
            <a:spAutoFit/>
          </a:bodyPr>
          <a:lstStyle/>
          <a:p>
            <a:r>
              <a:rPr lang="en-US" sz="2400" dirty="0" smtClean="0"/>
              <a:t>Resources and information available at:</a:t>
            </a:r>
          </a:p>
          <a:p>
            <a:r>
              <a:rPr lang="en-US" sz="2400" dirty="0" smtClean="0">
                <a:hlinkClick r:id="rId3"/>
              </a:rPr>
              <a:t>http://formanlibrary.wikispaces.com/ldinthelibrary</a:t>
            </a:r>
            <a:endParaRPr lang="en-US" sz="2400" dirty="0" smtClean="0"/>
          </a:p>
          <a:p>
            <a:r>
              <a:rPr lang="en-US" sz="2400" dirty="0" smtClean="0">
                <a:hlinkClick r:id="rId4"/>
              </a:rPr>
              <a:t>http://kmthelibrarian.blogspot.com/</a:t>
            </a:r>
            <a:endParaRPr lang="en-US" sz="2400" dirty="0" smtClean="0"/>
          </a:p>
          <a:p>
            <a:endParaRPr lang="en-US" sz="2400" dirty="0" smtClean="0"/>
          </a:p>
          <a:p>
            <a:endParaRPr lang="en-US" sz="2400" dirty="0" smtClean="0"/>
          </a:p>
        </p:txBody>
      </p:sp>
      <p:sp>
        <p:nvSpPr>
          <p:cNvPr id="6" name="TextBox 5"/>
          <p:cNvSpPr txBox="1"/>
          <p:nvPr/>
        </p:nvSpPr>
        <p:spPr>
          <a:xfrm>
            <a:off x="0" y="6273224"/>
            <a:ext cx="5791200" cy="584776"/>
          </a:xfrm>
          <a:prstGeom prst="rect">
            <a:avLst/>
          </a:prstGeom>
          <a:noFill/>
        </p:spPr>
        <p:txBody>
          <a:bodyPr wrap="square" rtlCol="0">
            <a:spAutoFit/>
          </a:bodyPr>
          <a:lstStyle/>
          <a:p>
            <a:r>
              <a:rPr lang="en-US" sz="1600" dirty="0" smtClean="0"/>
              <a:t>All photos © Forman School unless otherwise noted.  Used with permission.</a:t>
            </a:r>
            <a:endParaRPr lang="en-US" sz="1600" dirty="0"/>
          </a:p>
        </p:txBody>
      </p:sp>
      <p:pic>
        <p:nvPicPr>
          <p:cNvPr id="7" name="Picture 8"/>
          <p:cNvPicPr>
            <a:picLocks noChangeAspect="1"/>
          </p:cNvPicPr>
          <p:nvPr/>
        </p:nvPicPr>
        <p:blipFill>
          <a:blip r:embed="rId5"/>
          <a:srcRect/>
          <a:stretch>
            <a:fillRect/>
          </a:stretch>
        </p:blipFill>
        <p:spPr bwMode="auto">
          <a:xfrm>
            <a:off x="5791200" y="0"/>
            <a:ext cx="3276600" cy="6828158"/>
          </a:xfrm>
          <a:prstGeom prst="rect">
            <a:avLst/>
          </a:prstGeom>
          <a:noFill/>
          <a:ln w="9525">
            <a:noFill/>
            <a:miter lim="800000"/>
            <a:headEnd/>
            <a:tailEnd/>
          </a:ln>
        </p:spPr>
      </p:pic>
      <p:sp>
        <p:nvSpPr>
          <p:cNvPr id="8" name="TextBox 7"/>
          <p:cNvSpPr txBox="1"/>
          <p:nvPr/>
        </p:nvSpPr>
        <p:spPr>
          <a:xfrm>
            <a:off x="152400" y="3200400"/>
            <a:ext cx="5410200" cy="830997"/>
          </a:xfrm>
          <a:prstGeom prst="rect">
            <a:avLst/>
          </a:prstGeom>
          <a:noFill/>
        </p:spPr>
        <p:txBody>
          <a:bodyPr wrap="square" rtlCol="0">
            <a:spAutoFit/>
          </a:bodyPr>
          <a:lstStyle/>
          <a:p>
            <a:r>
              <a:rPr lang="en-US" sz="2400" dirty="0" smtClean="0"/>
              <a:t>Sara Kelley-</a:t>
            </a:r>
            <a:r>
              <a:rPr lang="en-US" sz="2400" dirty="0" err="1" smtClean="0"/>
              <a:t>Mudie</a:t>
            </a:r>
            <a:endParaRPr lang="en-US" sz="2400" dirty="0" smtClean="0"/>
          </a:p>
          <a:p>
            <a:r>
              <a:rPr lang="en-US" sz="2400" dirty="0" smtClean="0">
                <a:hlinkClick r:id="rId6"/>
              </a:rPr>
              <a:t>sara.kelley-mudie@formanschool.org</a:t>
            </a:r>
            <a:endParaRPr lang="en-US" sz="2400" dirty="0" smtClean="0"/>
          </a:p>
        </p:txBody>
      </p:sp>
      <p:sp>
        <p:nvSpPr>
          <p:cNvPr id="9" name="TextBox 8"/>
          <p:cNvSpPr txBox="1"/>
          <p:nvPr/>
        </p:nvSpPr>
        <p:spPr>
          <a:xfrm>
            <a:off x="5715000" y="6553200"/>
            <a:ext cx="3429000" cy="369332"/>
          </a:xfrm>
          <a:prstGeom prst="rect">
            <a:avLst/>
          </a:prstGeom>
          <a:noFill/>
        </p:spPr>
        <p:txBody>
          <a:bodyPr wrap="square" rtlCol="0">
            <a:spAutoFit/>
          </a:bodyPr>
          <a:lstStyle/>
          <a:p>
            <a:r>
              <a:rPr lang="en-US" dirty="0" smtClean="0"/>
              <a:t>Photo © Sara Kelley-</a:t>
            </a:r>
            <a:r>
              <a:rPr lang="en-US" dirty="0" err="1" smtClean="0"/>
              <a:t>Mudie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29" name="Picture 8"/>
          <p:cNvPicPr>
            <a:picLocks noGrp="1" noChangeAspect="1" noChangeArrowheads="1"/>
          </p:cNvPicPr>
          <p:nvPr>
            <p:ph idx="1"/>
          </p:nvPr>
        </p:nvPicPr>
        <p:blipFill>
          <a:blip r:embed="rId3"/>
          <a:srcRect/>
          <a:stretch>
            <a:fillRect/>
          </a:stretch>
        </p:blipFill>
        <p:spPr>
          <a:xfrm>
            <a:off x="61913" y="0"/>
            <a:ext cx="4881562" cy="6553200"/>
          </a:xfrm>
        </p:spPr>
      </p:pic>
      <p:sp>
        <p:nvSpPr>
          <p:cNvPr id="22530" name="Text Box 10"/>
          <p:cNvSpPr txBox="1">
            <a:spLocks noChangeArrowheads="1"/>
          </p:cNvSpPr>
          <p:nvPr/>
        </p:nvSpPr>
        <p:spPr bwMode="auto">
          <a:xfrm>
            <a:off x="2895600" y="6553200"/>
            <a:ext cx="2057400" cy="304800"/>
          </a:xfrm>
          <a:prstGeom prst="rect">
            <a:avLst/>
          </a:prstGeom>
          <a:noFill/>
          <a:ln w="9525">
            <a:noFill/>
            <a:miter lim="800000"/>
            <a:headEnd/>
            <a:tailEnd/>
          </a:ln>
        </p:spPr>
        <p:txBody>
          <a:bodyPr>
            <a:spAutoFit/>
          </a:bodyPr>
          <a:lstStyle/>
          <a:p>
            <a:pPr>
              <a:spcBef>
                <a:spcPct val="50000"/>
              </a:spcBef>
            </a:pPr>
            <a:r>
              <a:rPr lang="en-US" sz="1400"/>
              <a:t>Photo by E.O. Hoppe</a:t>
            </a:r>
          </a:p>
        </p:txBody>
      </p:sp>
      <p:sp>
        <p:nvSpPr>
          <p:cNvPr id="22531" name="TextBox 4"/>
          <p:cNvSpPr txBox="1">
            <a:spLocks noChangeArrowheads="1"/>
          </p:cNvSpPr>
          <p:nvPr/>
        </p:nvSpPr>
        <p:spPr bwMode="auto">
          <a:xfrm>
            <a:off x="5257800" y="1905000"/>
            <a:ext cx="3124200" cy="2862263"/>
          </a:xfrm>
          <a:prstGeom prst="rect">
            <a:avLst/>
          </a:prstGeom>
          <a:noFill/>
          <a:ln w="9525">
            <a:noFill/>
            <a:miter lim="800000"/>
            <a:headEnd/>
            <a:tailEnd/>
          </a:ln>
        </p:spPr>
        <p:txBody>
          <a:bodyPr>
            <a:spAutoFit/>
          </a:bodyPr>
          <a:lstStyle/>
          <a:p>
            <a:r>
              <a:rPr lang="en-US" sz="3600"/>
              <a:t>“I’m sorry Mrs. Einstein, but Albert is not performing to his potential.”</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smtClean="0"/>
              <a:t>What LD is. . . and isn’t</a:t>
            </a:r>
          </a:p>
        </p:txBody>
      </p:sp>
      <p:pic>
        <p:nvPicPr>
          <p:cNvPr id="23555" name="Picture 4"/>
          <p:cNvPicPr>
            <a:picLocks noChangeAspect="1"/>
          </p:cNvPicPr>
          <p:nvPr/>
        </p:nvPicPr>
        <p:blipFill>
          <a:blip r:embed="rId3"/>
          <a:srcRect/>
          <a:stretch>
            <a:fillRect/>
          </a:stretch>
        </p:blipFill>
        <p:spPr bwMode="auto">
          <a:xfrm>
            <a:off x="1093788" y="1295400"/>
            <a:ext cx="6907212" cy="528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71290" y="304800"/>
            <a:ext cx="8215510" cy="6553200"/>
          </a:xfrm>
        </p:spPr>
        <p:txBody>
          <a:bodyPr numCol="2" rtlCol="0">
            <a:noAutofit/>
          </a:bodyPr>
          <a:lstStyle/>
          <a:p>
            <a:pPr fontAlgn="auto">
              <a:spcAft>
                <a:spcPts val="0"/>
              </a:spcAft>
              <a:defRPr/>
            </a:pPr>
            <a:r>
              <a:rPr lang="en-US" sz="3200" dirty="0" smtClean="0"/>
              <a:t>Lion</a:t>
            </a:r>
          </a:p>
          <a:p>
            <a:pPr fontAlgn="auto">
              <a:spcAft>
                <a:spcPts val="0"/>
              </a:spcAft>
              <a:defRPr/>
            </a:pPr>
            <a:r>
              <a:rPr lang="en-US" sz="3200" dirty="0" smtClean="0"/>
              <a:t>Green</a:t>
            </a:r>
          </a:p>
          <a:p>
            <a:pPr fontAlgn="auto">
              <a:spcAft>
                <a:spcPts val="0"/>
              </a:spcAft>
              <a:defRPr/>
            </a:pPr>
            <a:r>
              <a:rPr lang="en-US" sz="3200" dirty="0" smtClean="0"/>
              <a:t>Tibet</a:t>
            </a:r>
          </a:p>
          <a:p>
            <a:pPr fontAlgn="auto">
              <a:spcAft>
                <a:spcPts val="0"/>
              </a:spcAft>
              <a:defRPr/>
            </a:pPr>
            <a:r>
              <a:rPr lang="en-US" sz="3200" dirty="0" smtClean="0"/>
              <a:t>Toyota</a:t>
            </a:r>
          </a:p>
          <a:p>
            <a:pPr fontAlgn="auto">
              <a:spcAft>
                <a:spcPts val="0"/>
              </a:spcAft>
              <a:defRPr/>
            </a:pPr>
            <a:r>
              <a:rPr lang="en-US" sz="3200" dirty="0" smtClean="0"/>
              <a:t>Goat</a:t>
            </a:r>
          </a:p>
          <a:p>
            <a:pPr fontAlgn="auto">
              <a:spcAft>
                <a:spcPts val="0"/>
              </a:spcAft>
              <a:defRPr/>
            </a:pPr>
            <a:r>
              <a:rPr lang="en-US" sz="3200" dirty="0" smtClean="0"/>
              <a:t>Elephant</a:t>
            </a:r>
          </a:p>
          <a:p>
            <a:pPr fontAlgn="auto">
              <a:spcAft>
                <a:spcPts val="0"/>
              </a:spcAft>
              <a:defRPr/>
            </a:pPr>
            <a:r>
              <a:rPr lang="en-US" sz="3200" dirty="0" smtClean="0"/>
              <a:t>Orange</a:t>
            </a:r>
          </a:p>
          <a:p>
            <a:pPr fontAlgn="auto">
              <a:spcAft>
                <a:spcPts val="0"/>
              </a:spcAft>
              <a:defRPr/>
            </a:pPr>
            <a:r>
              <a:rPr lang="en-US" sz="3200" dirty="0" smtClean="0"/>
              <a:t>Australia</a:t>
            </a:r>
          </a:p>
          <a:p>
            <a:pPr fontAlgn="auto">
              <a:spcAft>
                <a:spcPts val="0"/>
              </a:spcAft>
              <a:defRPr/>
            </a:pPr>
            <a:r>
              <a:rPr lang="en-US" sz="3200" dirty="0" smtClean="0"/>
              <a:t>Pink</a:t>
            </a:r>
          </a:p>
          <a:p>
            <a:pPr fontAlgn="auto">
              <a:spcAft>
                <a:spcPts val="0"/>
              </a:spcAft>
              <a:defRPr/>
            </a:pPr>
            <a:r>
              <a:rPr lang="en-US" sz="3200" dirty="0" smtClean="0"/>
              <a:t>Moose</a:t>
            </a:r>
          </a:p>
          <a:p>
            <a:pPr fontAlgn="auto">
              <a:spcAft>
                <a:spcPts val="0"/>
              </a:spcAft>
              <a:defRPr/>
            </a:pPr>
            <a:r>
              <a:rPr lang="en-US" sz="3200" dirty="0" smtClean="0"/>
              <a:t>Ford</a:t>
            </a:r>
          </a:p>
          <a:p>
            <a:pPr fontAlgn="auto">
              <a:spcAft>
                <a:spcPts val="0"/>
              </a:spcAft>
              <a:defRPr/>
            </a:pPr>
            <a:r>
              <a:rPr lang="en-US" sz="3200" dirty="0" smtClean="0"/>
              <a:t>France</a:t>
            </a:r>
          </a:p>
          <a:p>
            <a:pPr fontAlgn="auto">
              <a:spcAft>
                <a:spcPts val="0"/>
              </a:spcAft>
              <a:defRPr/>
            </a:pPr>
            <a:r>
              <a:rPr lang="en-US" sz="3200" dirty="0" smtClean="0"/>
              <a:t>Horse</a:t>
            </a:r>
          </a:p>
          <a:p>
            <a:pPr fontAlgn="auto">
              <a:spcAft>
                <a:spcPts val="0"/>
              </a:spcAft>
              <a:defRPr/>
            </a:pPr>
            <a:r>
              <a:rPr lang="en-US" sz="3200" dirty="0" smtClean="0"/>
              <a:t>Chevrolet</a:t>
            </a:r>
          </a:p>
          <a:p>
            <a:pPr fontAlgn="auto">
              <a:spcAft>
                <a:spcPts val="0"/>
              </a:spcAft>
              <a:defRPr/>
            </a:pPr>
            <a:r>
              <a:rPr lang="en-US" sz="3200" dirty="0" smtClean="0"/>
              <a:t>Blue</a:t>
            </a:r>
          </a:p>
          <a:p>
            <a:pPr fontAlgn="auto">
              <a:spcAft>
                <a:spcPts val="0"/>
              </a:spcAft>
              <a:defRPr/>
            </a:pPr>
            <a:r>
              <a:rPr lang="en-US" sz="3200" dirty="0" smtClean="0"/>
              <a:t>Canada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71290" y="304800"/>
            <a:ext cx="8215510" cy="6553200"/>
          </a:xfrm>
        </p:spPr>
        <p:txBody>
          <a:bodyPr numCol="2" rtlCol="0">
            <a:noAutofit/>
          </a:bodyPr>
          <a:lstStyle/>
          <a:p>
            <a:pPr fontAlgn="auto">
              <a:spcAft>
                <a:spcPts val="0"/>
              </a:spcAft>
              <a:defRPr/>
            </a:pPr>
            <a:r>
              <a:rPr lang="en-US" sz="3200" dirty="0" smtClean="0"/>
              <a:t>Lion</a:t>
            </a:r>
          </a:p>
          <a:p>
            <a:pPr fontAlgn="auto">
              <a:spcAft>
                <a:spcPts val="0"/>
              </a:spcAft>
              <a:defRPr/>
            </a:pPr>
            <a:r>
              <a:rPr lang="en-US" sz="3200" dirty="0" smtClean="0"/>
              <a:t>Green</a:t>
            </a:r>
          </a:p>
          <a:p>
            <a:pPr fontAlgn="auto">
              <a:spcAft>
                <a:spcPts val="0"/>
              </a:spcAft>
              <a:defRPr/>
            </a:pPr>
            <a:r>
              <a:rPr lang="en-US" sz="3200" dirty="0" smtClean="0"/>
              <a:t>Tibet</a:t>
            </a:r>
          </a:p>
          <a:p>
            <a:pPr fontAlgn="auto">
              <a:spcAft>
                <a:spcPts val="0"/>
              </a:spcAft>
              <a:defRPr/>
            </a:pPr>
            <a:r>
              <a:rPr lang="en-US" sz="3200" dirty="0" smtClean="0"/>
              <a:t>Toyota</a:t>
            </a:r>
          </a:p>
          <a:p>
            <a:pPr fontAlgn="auto">
              <a:spcAft>
                <a:spcPts val="0"/>
              </a:spcAft>
              <a:defRPr/>
            </a:pPr>
            <a:r>
              <a:rPr lang="en-US" sz="3200" dirty="0" smtClean="0"/>
              <a:t>Goat</a:t>
            </a:r>
          </a:p>
          <a:p>
            <a:pPr fontAlgn="auto">
              <a:spcAft>
                <a:spcPts val="0"/>
              </a:spcAft>
              <a:defRPr/>
            </a:pPr>
            <a:r>
              <a:rPr lang="en-US" sz="3200" dirty="0" smtClean="0"/>
              <a:t>Elephant</a:t>
            </a:r>
          </a:p>
          <a:p>
            <a:pPr fontAlgn="auto">
              <a:spcAft>
                <a:spcPts val="0"/>
              </a:spcAft>
              <a:defRPr/>
            </a:pPr>
            <a:r>
              <a:rPr lang="en-US" sz="3200" dirty="0" smtClean="0"/>
              <a:t>Orange</a:t>
            </a:r>
          </a:p>
          <a:p>
            <a:pPr fontAlgn="auto">
              <a:spcAft>
                <a:spcPts val="0"/>
              </a:spcAft>
              <a:defRPr/>
            </a:pPr>
            <a:r>
              <a:rPr lang="en-US" sz="3200" dirty="0" smtClean="0"/>
              <a:t>Australia</a:t>
            </a:r>
          </a:p>
          <a:p>
            <a:pPr fontAlgn="auto">
              <a:spcAft>
                <a:spcPts val="0"/>
              </a:spcAft>
              <a:defRPr/>
            </a:pPr>
            <a:r>
              <a:rPr lang="en-US" sz="3200" dirty="0" smtClean="0"/>
              <a:t>Pink</a:t>
            </a:r>
          </a:p>
          <a:p>
            <a:pPr fontAlgn="auto">
              <a:spcAft>
                <a:spcPts val="0"/>
              </a:spcAft>
              <a:defRPr/>
            </a:pPr>
            <a:r>
              <a:rPr lang="en-US" sz="3200" dirty="0" smtClean="0"/>
              <a:t>Moose</a:t>
            </a:r>
          </a:p>
          <a:p>
            <a:pPr fontAlgn="auto">
              <a:spcAft>
                <a:spcPts val="0"/>
              </a:spcAft>
              <a:defRPr/>
            </a:pPr>
            <a:r>
              <a:rPr lang="en-US" sz="3200" dirty="0" smtClean="0"/>
              <a:t>Ford</a:t>
            </a:r>
          </a:p>
          <a:p>
            <a:pPr fontAlgn="auto">
              <a:spcAft>
                <a:spcPts val="0"/>
              </a:spcAft>
              <a:defRPr/>
            </a:pPr>
            <a:r>
              <a:rPr lang="en-US" sz="3200" dirty="0" smtClean="0"/>
              <a:t>France</a:t>
            </a:r>
          </a:p>
          <a:p>
            <a:pPr fontAlgn="auto">
              <a:spcAft>
                <a:spcPts val="0"/>
              </a:spcAft>
              <a:defRPr/>
            </a:pPr>
            <a:r>
              <a:rPr lang="en-US" sz="3200" dirty="0" smtClean="0"/>
              <a:t>Horse</a:t>
            </a:r>
          </a:p>
          <a:p>
            <a:pPr fontAlgn="auto">
              <a:spcAft>
                <a:spcPts val="0"/>
              </a:spcAft>
              <a:defRPr/>
            </a:pPr>
            <a:r>
              <a:rPr lang="en-US" sz="3200" dirty="0" smtClean="0"/>
              <a:t>Chevrolet</a:t>
            </a:r>
          </a:p>
          <a:p>
            <a:pPr fontAlgn="auto">
              <a:spcAft>
                <a:spcPts val="0"/>
              </a:spcAft>
              <a:defRPr/>
            </a:pPr>
            <a:r>
              <a:rPr lang="en-US" sz="3200" dirty="0" smtClean="0"/>
              <a:t>Blue</a:t>
            </a:r>
          </a:p>
          <a:p>
            <a:pPr fontAlgn="auto">
              <a:spcAft>
                <a:spcPts val="0"/>
              </a:spcAft>
              <a:defRPr/>
            </a:pPr>
            <a:r>
              <a:rPr lang="en-US" sz="3200" dirty="0" smtClean="0"/>
              <a:t>Canada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609600" y="228600"/>
            <a:ext cx="7918450" cy="788988"/>
          </a:xfrm>
        </p:spPr>
        <p:txBody>
          <a:bodyPr/>
          <a:lstStyle/>
          <a:p>
            <a:r>
              <a:rPr lang="en-US" smtClean="0"/>
              <a:t>Characteristics of LD Students</a:t>
            </a:r>
          </a:p>
        </p:txBody>
      </p:sp>
      <p:pic>
        <p:nvPicPr>
          <p:cNvPr id="25602" name="Picture 5"/>
          <p:cNvPicPr>
            <a:picLocks noChangeAspect="1"/>
          </p:cNvPicPr>
          <p:nvPr/>
        </p:nvPicPr>
        <p:blipFill>
          <a:blip r:embed="rId3"/>
          <a:srcRect l="8472"/>
          <a:stretch>
            <a:fillRect/>
          </a:stretch>
        </p:blipFill>
        <p:spPr bwMode="auto">
          <a:xfrm>
            <a:off x="1981200" y="1981200"/>
            <a:ext cx="5553075" cy="4038600"/>
          </a:xfrm>
          <a:prstGeom prst="rect">
            <a:avLst/>
          </a:prstGeom>
          <a:noFill/>
          <a:ln w="9525">
            <a:noFill/>
            <a:miter lim="800000"/>
            <a:headEnd/>
            <a:tailEnd/>
          </a:ln>
        </p:spPr>
      </p:pic>
      <p:sp>
        <p:nvSpPr>
          <p:cNvPr id="8" name="TextBox 7"/>
          <p:cNvSpPr txBox="1"/>
          <p:nvPr/>
        </p:nvSpPr>
        <p:spPr>
          <a:xfrm>
            <a:off x="0" y="1066800"/>
            <a:ext cx="9144000" cy="923925"/>
          </a:xfrm>
          <a:prstGeom prst="rect">
            <a:avLst/>
          </a:prstGeom>
          <a:noFill/>
        </p:spPr>
        <p:txBody>
          <a:bodyPr>
            <a:spAutoFit/>
          </a:bodyPr>
          <a:lstStyle/>
          <a:p>
            <a:pPr algn="ctr">
              <a:defRPr/>
            </a:pPr>
            <a:r>
              <a:rPr lang="en-US" sz="3600" dirty="0">
                <a:solidFill>
                  <a:schemeClr val="accent1"/>
                </a:solidFill>
                <a:latin typeface="+mj-lt"/>
              </a:rPr>
              <a:t>Academically</a:t>
            </a:r>
          </a:p>
          <a:p>
            <a:pPr>
              <a:defRPr/>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wilight">
  <a:themeElements>
    <a:clrScheme name="Twilight">
      <a:dk1>
        <a:sysClr val="windowText" lastClr="000000"/>
      </a:dk1>
      <a:lt1>
        <a:sysClr val="window" lastClr="FFFFFF"/>
      </a:lt1>
      <a:dk2>
        <a:srgbClr val="54638C"/>
      </a:dk2>
      <a:lt2>
        <a:srgbClr val="8D9AB3"/>
      </a:lt2>
      <a:accent1>
        <a:srgbClr val="FFAF03"/>
      </a:accent1>
      <a:accent2>
        <a:srgbClr val="FDE689"/>
      </a:accent2>
      <a:accent3>
        <a:srgbClr val="9E82E7"/>
      </a:accent3>
      <a:accent4>
        <a:srgbClr val="9735BB"/>
      </a:accent4>
      <a:accent5>
        <a:srgbClr val="BF2B2B"/>
      </a:accent5>
      <a:accent6>
        <a:srgbClr val="ED7307"/>
      </a:accent6>
      <a:hlink>
        <a:srgbClr val="FFAF03"/>
      </a:hlink>
      <a:folHlink>
        <a:srgbClr val="FDE689"/>
      </a:folHlink>
    </a:clrScheme>
    <a:fontScheme name="Twilight">
      <a:majorFont>
        <a:latin typeface="Century Gothic"/>
        <a:ea typeface=""/>
        <a:cs typeface=""/>
        <a:font script="Jpan" typeface="ＭＳ Ｐゴシック"/>
      </a:majorFont>
      <a:minorFont>
        <a:latin typeface="Century Gothic"/>
        <a:ea typeface=""/>
        <a:cs typeface=""/>
        <a:font script="Jpan" typeface="ＭＳ Ｐゴシック"/>
      </a:minorFont>
    </a:fontScheme>
    <a:fmtScheme name="Twilight">
      <a:fillStyleLst>
        <a:solidFill>
          <a:schemeClr val="phClr"/>
        </a:solidFill>
        <a:gradFill rotWithShape="1">
          <a:gsLst>
            <a:gs pos="0">
              <a:schemeClr val="phClr">
                <a:tint val="100000"/>
                <a:shade val="60000"/>
                <a:satMod val="130000"/>
              </a:schemeClr>
            </a:gs>
            <a:gs pos="100000">
              <a:schemeClr val="phClr">
                <a:tint val="100000"/>
                <a:shade val="94000"/>
                <a:satMod val="135000"/>
              </a:schemeClr>
            </a:gs>
          </a:gsLst>
          <a:path path="circle">
            <a:fillToRect l="100000" t="100000" r="100000" b="100000"/>
          </a:path>
        </a:gradFill>
        <a:gradFill rotWithShape="1">
          <a:gsLst>
            <a:gs pos="0">
              <a:schemeClr val="phClr">
                <a:shade val="60000"/>
                <a:satMod val="130000"/>
              </a:schemeClr>
            </a:gs>
            <a:gs pos="100000">
              <a:schemeClr val="phClr">
                <a:shade val="94000"/>
                <a:satMod val="135000"/>
              </a:schemeClr>
            </a:gs>
          </a:gsLst>
          <a:lin ang="16200000" scaled="0"/>
        </a:gradFill>
      </a:fillStyleLst>
      <a:lnStyleLst>
        <a:ln w="19050" cap="flat" cmpd="sng" algn="ctr">
          <a:solidFill>
            <a:schemeClr val="phClr">
              <a:shade val="95000"/>
              <a:satMod val="105000"/>
            </a:schemeClr>
          </a:solidFill>
          <a:prstDash val="solid"/>
        </a:ln>
        <a:ln w="19050" cap="flat" cmpd="sng" algn="ctr">
          <a:solidFill>
            <a:schemeClr val="phClr"/>
          </a:solidFill>
          <a:prstDash val="solid"/>
        </a:ln>
        <a:ln w="47625" cap="flat" cmpd="sng" algn="ctr">
          <a:solidFill>
            <a:schemeClr val="phClr"/>
          </a:solidFill>
          <a:prstDash val="solid"/>
        </a:ln>
      </a:lnStyleLst>
      <a:effectStyleLst>
        <a:effectStyle>
          <a:effectLst/>
        </a:effectStyle>
        <a:effectStyle>
          <a:effectLst>
            <a:innerShdw blurRad="38100" dist="12700" dir="5400000">
              <a:srgbClr val="FFFFFF">
                <a:alpha val="75000"/>
              </a:srgbClr>
            </a:innerShdw>
            <a:outerShdw blurRad="88900" dist="50800" dir="5400000" sx="102000" sy="102000" algn="tr" rotWithShape="0">
              <a:srgbClr val="808080">
                <a:alpha val="50000"/>
              </a:srgbClr>
            </a:outerShdw>
          </a:effectLst>
        </a:effectStyle>
        <a:effectStyle>
          <a:effectLst>
            <a:outerShdw blurRad="317500" dist="762000" dir="5400000" sy="45000" rotWithShape="0">
              <a:srgbClr val="000000">
                <a:alpha val="35000"/>
              </a:srgbClr>
            </a:outerShdw>
          </a:effectLst>
          <a:scene3d>
            <a:camera prst="orthographicFront">
              <a:rot lat="0" lon="0" rev="0"/>
            </a:camera>
            <a:lightRig rig="balanced" dir="tl"/>
          </a:scene3d>
          <a:sp3d extrusionH="12700" prstMaterial="softEdge">
            <a:bevelT w="38100" h="12700"/>
          </a:sp3d>
        </a:effectStyle>
      </a:effectStyleLst>
      <a:bgFillStyleLst>
        <a:solidFill>
          <a:schemeClr val="phClr"/>
        </a:solidFill>
        <a:blipFill rotWithShape="1">
          <a:blip xmlns:r="http://schemas.openxmlformats.org/officeDocument/2006/relationships" r:embed="rId1">
            <a:duotone>
              <a:schemeClr val="phClr">
                <a:shade val="10000"/>
                <a:satMod val="200000"/>
              </a:schemeClr>
              <a:schemeClr val="phClr">
                <a:tint val="30000"/>
                <a:satMod val="300000"/>
              </a:schemeClr>
            </a:duotone>
          </a:blip>
          <a:stretch/>
        </a:blipFill>
        <a:blipFill rotWithShape="1">
          <a:blip xmlns:r="http://schemas.openxmlformats.org/officeDocument/2006/relationships" r:embed="rId2">
            <a:duotone>
              <a:schemeClr val="phClr">
                <a:shade val="20000"/>
                <a:satMod val="200000"/>
              </a:schemeClr>
              <a:schemeClr val="phClr">
                <a:tint val="5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1148</TotalTime>
  <Words>1742</Words>
  <Application>Microsoft Macintosh PowerPoint</Application>
  <PresentationFormat>On-screen Show (4:3)</PresentationFormat>
  <Paragraphs>249</Paragraphs>
  <Slides>30</Slides>
  <Notes>27</Notes>
  <HiddenSlides>0</HiddenSlides>
  <MMClips>1</MMClips>
  <ScaleCrop>false</ScaleCrop>
  <HeadingPairs>
    <vt:vector size="8" baseType="variant">
      <vt:variant>
        <vt:lpstr>Design Template</vt:lpstr>
      </vt:variant>
      <vt:variant>
        <vt:i4>1</vt:i4>
      </vt:variant>
      <vt:variant>
        <vt:lpstr>Links</vt:lpstr>
      </vt:variant>
      <vt:variant>
        <vt:i4>6</vt:i4>
      </vt:variant>
      <vt:variant>
        <vt:lpstr>Embedded OLE Servers</vt:lpstr>
      </vt:variant>
      <vt:variant>
        <vt:i4>1</vt:i4>
      </vt:variant>
      <vt:variant>
        <vt:lpstr>Slide Titles</vt:lpstr>
      </vt:variant>
      <vt:variant>
        <vt:i4>30</vt:i4>
      </vt:variant>
    </vt:vector>
  </HeadingPairs>
  <TitlesOfParts>
    <vt:vector size="38" baseType="lpstr">
      <vt:lpstr>Twilight</vt:lpstr>
      <vt:lpstr>SARAKM:dewey%20wordles.doc!OLE_LINK1</vt:lpstr>
      <vt:lpstr>SARAKM:dewey%20wordles.doc!OLE_LINK2</vt:lpstr>
      <vt:lpstr>SARAKM:dewey%20wordles.doc!OLE_LINK3</vt:lpstr>
      <vt:lpstr>SARAKM:dewey%20wordles.doc!OLE_LINK1</vt:lpstr>
      <vt:lpstr>SARAKM:dewey%20wordles.doc!OLE_LINK2</vt:lpstr>
      <vt:lpstr>SARAKM:dewey%20wordles.doc!OLE_LINK3</vt:lpstr>
      <vt:lpstr>Photo Editor Photo</vt:lpstr>
      <vt:lpstr>Learning Differences in the Library</vt:lpstr>
      <vt:lpstr>The Forman School</vt:lpstr>
      <vt:lpstr>Learning Difference vs. Learning Disability</vt:lpstr>
      <vt:lpstr>Slide 4</vt:lpstr>
      <vt:lpstr>What LD is. . . and isn’t</vt:lpstr>
      <vt:lpstr>Slide 6</vt:lpstr>
      <vt:lpstr>Slide 7</vt:lpstr>
      <vt:lpstr>Slide 8</vt:lpstr>
      <vt:lpstr>Characteristics of LD Students</vt:lpstr>
      <vt:lpstr>Executively</vt:lpstr>
      <vt:lpstr>Socially</vt:lpstr>
      <vt:lpstr>Motivationally</vt:lpstr>
      <vt:lpstr>Aspects of Motivation —Carol Dwek</vt:lpstr>
      <vt:lpstr>Slide 14</vt:lpstr>
      <vt:lpstr>Receptive Language</vt:lpstr>
      <vt:lpstr>Receptive Language</vt:lpstr>
      <vt:lpstr>Slide 17</vt:lpstr>
      <vt:lpstr>Graphic Organizers</vt:lpstr>
      <vt:lpstr>Expressive Language</vt:lpstr>
      <vt:lpstr>Expressive Language</vt:lpstr>
      <vt:lpstr>Slide 21</vt:lpstr>
      <vt:lpstr>Slide 22</vt:lpstr>
      <vt:lpstr>Sequencing</vt:lpstr>
      <vt:lpstr>Sequencing</vt:lpstr>
      <vt:lpstr>Slide 25</vt:lpstr>
      <vt:lpstr>Slide 26</vt:lpstr>
      <vt:lpstr>Attention</vt:lpstr>
      <vt:lpstr>Attention</vt:lpstr>
      <vt:lpstr>Audio books and e-text</vt:lpstr>
      <vt:lpstr>Slide 30</vt:lpstr>
    </vt:vector>
  </TitlesOfParts>
  <Company>Home Use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 Kelly Mudie</dc:creator>
  <cp:lastModifiedBy>Conference</cp:lastModifiedBy>
  <cp:revision>15</cp:revision>
  <cp:lastPrinted>2009-10-20T16:10:23Z</cp:lastPrinted>
  <dcterms:created xsi:type="dcterms:W3CDTF">2009-10-25T17:41:37Z</dcterms:created>
  <dcterms:modified xsi:type="dcterms:W3CDTF">2009-10-25T17:44:48Z</dcterms:modified>
</cp:coreProperties>
</file>